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2" r:id="rId20"/>
    <p:sldId id="274" r:id="rId21"/>
    <p:sldId id="275" r:id="rId22"/>
    <p:sldId id="276" r:id="rId23"/>
    <p:sldId id="277" r:id="rId24"/>
    <p:sldId id="278" r:id="rId25"/>
    <p:sldId id="293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4" r:id="rId38"/>
    <p:sldId id="290" r:id="rId39"/>
    <p:sldId id="291" r:id="rId40"/>
    <p:sldId id="296" r:id="rId41"/>
    <p:sldId id="302" r:id="rId42"/>
    <p:sldId id="297" r:id="rId43"/>
    <p:sldId id="298" r:id="rId44"/>
    <p:sldId id="299" r:id="rId45"/>
    <p:sldId id="300" r:id="rId46"/>
    <p:sldId id="301" r:id="rId47"/>
    <p:sldId id="303" r:id="rId48"/>
    <p:sldId id="304" r:id="rId49"/>
    <p:sldId id="305" r:id="rId5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CACA"/>
          </a:solidFill>
        </a:fill>
      </a:tcStyle>
    </a:wholeTbl>
    <a:band2H>
      <a:tcTxStyle/>
      <a:tcStyle>
        <a:tcBdr/>
        <a:fill>
          <a:solidFill>
            <a:srgbClr val="F1E6E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DCD4"/>
          </a:solidFill>
        </a:fill>
      </a:tcStyle>
    </a:wholeTbl>
    <a:band2H>
      <a:tcTxStyle/>
      <a:tcStyle>
        <a:tcBdr/>
        <a:fill>
          <a:solidFill>
            <a:srgbClr val="F1EEEA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CACA"/>
          </a:solidFill>
        </a:fill>
      </a:tcStyle>
    </a:wholeTbl>
    <a:band2H>
      <a:tcTxStyle/>
      <a:tcStyle>
        <a:tcBdr/>
        <a:fill>
          <a:solidFill>
            <a:srgbClr val="EBE6E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62008E-B182-496C-B1E2-6258993A9C14}" type="doc">
      <dgm:prSet loTypeId="urn:microsoft.com/office/officeart/2005/8/layout/pyramid1" loCatId="pyramid" qsTypeId="urn:microsoft.com/office/officeart/2005/8/quickstyle/3d5" qsCatId="3D" csTypeId="urn:microsoft.com/office/officeart/2005/8/colors/accent1_2" csCatId="accent1" phldr="1"/>
      <dgm:spPr/>
    </dgm:pt>
    <dgm:pt modelId="{38128275-8257-450D-80EA-12800DF151C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Слабые опиоиды</a:t>
          </a:r>
        </a:p>
        <a:p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5FFC3B-AB5E-43B5-87E3-77F22132496C}" type="parTrans" cxnId="{551EF2A3-2DD1-4B46-BD1A-7B4A2B510B3D}">
      <dgm:prSet/>
      <dgm:spPr/>
      <dgm:t>
        <a:bodyPr/>
        <a:lstStyle/>
        <a:p>
          <a:endParaRPr lang="ru-RU"/>
        </a:p>
      </dgm:t>
    </dgm:pt>
    <dgm:pt modelId="{9BC98CD6-3949-45D8-ADFC-9089E8759015}" type="sibTrans" cxnId="{551EF2A3-2DD1-4B46-BD1A-7B4A2B510B3D}">
      <dgm:prSet/>
      <dgm:spPr/>
      <dgm:t>
        <a:bodyPr/>
        <a:lstStyle/>
        <a:p>
          <a:endParaRPr lang="ru-RU"/>
        </a:p>
      </dgm:t>
    </dgm:pt>
    <dgm:pt modelId="{1CF679AA-41A8-4183-A00B-119C14DC2782}">
      <dgm:prSet phldrT="[Текст]" custT="1"/>
      <dgm:spPr/>
      <dgm:t>
        <a:bodyPr/>
        <a:lstStyle/>
        <a:p>
          <a:r>
            <a:rPr lang="ru-RU" sz="16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Неопиоидные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анальгетики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46A080-3CD0-4F93-8C85-2E8A306154E2}" type="parTrans" cxnId="{BD956957-D3BC-4353-82CE-D38BE3CCF918}">
      <dgm:prSet/>
      <dgm:spPr/>
      <dgm:t>
        <a:bodyPr/>
        <a:lstStyle/>
        <a:p>
          <a:endParaRPr lang="ru-RU"/>
        </a:p>
      </dgm:t>
    </dgm:pt>
    <dgm:pt modelId="{1BCE3D82-3802-40DC-8040-CB592C850E01}" type="sibTrans" cxnId="{BD956957-D3BC-4353-82CE-D38BE3CCF918}">
      <dgm:prSet/>
      <dgm:spPr/>
      <dgm:t>
        <a:bodyPr/>
        <a:lstStyle/>
        <a:p>
          <a:endParaRPr lang="ru-RU"/>
        </a:p>
      </dgm:t>
    </dgm:pt>
    <dgm:pt modelId="{B594FAD6-28DF-43AC-9E41-61B747D08FD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.</a:t>
          </a:r>
          <a:endParaRPr lang="ru-RU" sz="1100" b="0" dirty="0">
            <a:solidFill>
              <a:schemeClr val="accent6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C23331-B2D6-4B07-A60A-F9FF691E69E9}" type="sibTrans" cxnId="{4F749984-C9C3-4E35-B7C7-28D1E5DE5CAA}">
      <dgm:prSet/>
      <dgm:spPr/>
      <dgm:t>
        <a:bodyPr/>
        <a:lstStyle/>
        <a:p>
          <a:endParaRPr lang="ru-RU"/>
        </a:p>
      </dgm:t>
    </dgm:pt>
    <dgm:pt modelId="{7B1C65B1-BA09-40E0-A0A3-6DB7B0A8BD34}" type="parTrans" cxnId="{4F749984-C9C3-4E35-B7C7-28D1E5DE5CAA}">
      <dgm:prSet/>
      <dgm:spPr/>
      <dgm:t>
        <a:bodyPr/>
        <a:lstStyle/>
        <a:p>
          <a:endParaRPr lang="ru-RU"/>
        </a:p>
      </dgm:t>
    </dgm:pt>
    <dgm:pt modelId="{C029C7D4-A9B4-4FB0-A243-0DD2C4B78C3A}" type="pres">
      <dgm:prSet presAssocID="{F562008E-B182-496C-B1E2-6258993A9C14}" presName="Name0" presStyleCnt="0">
        <dgm:presLayoutVars>
          <dgm:dir/>
          <dgm:animLvl val="lvl"/>
          <dgm:resizeHandles val="exact"/>
        </dgm:presLayoutVars>
      </dgm:prSet>
      <dgm:spPr/>
    </dgm:pt>
    <dgm:pt modelId="{0BCE9F3A-91DA-4EE4-8A9F-8219DD85F3AF}" type="pres">
      <dgm:prSet presAssocID="{B594FAD6-28DF-43AC-9E41-61B747D08FDD}" presName="Name8" presStyleCnt="0"/>
      <dgm:spPr/>
    </dgm:pt>
    <dgm:pt modelId="{157FEBC8-9E9B-4B6A-A899-268A166C91F3}" type="pres">
      <dgm:prSet presAssocID="{B594FAD6-28DF-43AC-9E41-61B747D08FDD}" presName="level" presStyleLbl="node1" presStyleIdx="0" presStyleCnt="3" custLinFactNeighborX="-122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B2820-273C-46AE-934B-83DFC6490CA4}" type="pres">
      <dgm:prSet presAssocID="{B594FAD6-28DF-43AC-9E41-61B747D08F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0B89D-2710-41A7-8C6A-0A3E6A574BCC}" type="pres">
      <dgm:prSet presAssocID="{38128275-8257-450D-80EA-12800DF151C1}" presName="Name8" presStyleCnt="0"/>
      <dgm:spPr/>
    </dgm:pt>
    <dgm:pt modelId="{0C568787-AD40-4605-9841-C5AAEB332465}" type="pres">
      <dgm:prSet presAssocID="{38128275-8257-450D-80EA-12800DF151C1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81024-F45E-4B6F-B429-0E2658FFD6C7}" type="pres">
      <dgm:prSet presAssocID="{38128275-8257-450D-80EA-12800DF151C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F1990-197D-4F38-B240-493D696E7635}" type="pres">
      <dgm:prSet presAssocID="{1CF679AA-41A8-4183-A00B-119C14DC2782}" presName="Name8" presStyleCnt="0"/>
      <dgm:spPr/>
    </dgm:pt>
    <dgm:pt modelId="{F78802C7-5F35-4F60-B6A2-BB4520A919F3}" type="pres">
      <dgm:prSet presAssocID="{1CF679AA-41A8-4183-A00B-119C14DC2782}" presName="level" presStyleLbl="node1" presStyleIdx="2" presStyleCnt="3" custLinFactNeighborX="5469" custLinFactNeighborY="-35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358E22-F634-42F5-94C0-F24034E240D7}" type="pres">
      <dgm:prSet presAssocID="{1CF679AA-41A8-4183-A00B-119C14DC278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9BEE2A-B9B6-45B5-9981-5BEAED0E907B}" type="presOf" srcId="{38128275-8257-450D-80EA-12800DF151C1}" destId="{57F81024-F45E-4B6F-B429-0E2658FFD6C7}" srcOrd="1" destOrd="0" presId="urn:microsoft.com/office/officeart/2005/8/layout/pyramid1"/>
    <dgm:cxn modelId="{AF174F5C-7417-4315-A664-8A9D65168336}" type="presOf" srcId="{B594FAD6-28DF-43AC-9E41-61B747D08FDD}" destId="{4E0B2820-273C-46AE-934B-83DFC6490CA4}" srcOrd="1" destOrd="0" presId="urn:microsoft.com/office/officeart/2005/8/layout/pyramid1"/>
    <dgm:cxn modelId="{CD118CF0-0E5E-4E3D-9C4F-DDF81A15DED5}" type="presOf" srcId="{F562008E-B182-496C-B1E2-6258993A9C14}" destId="{C029C7D4-A9B4-4FB0-A243-0DD2C4B78C3A}" srcOrd="0" destOrd="0" presId="urn:microsoft.com/office/officeart/2005/8/layout/pyramid1"/>
    <dgm:cxn modelId="{551EF2A3-2DD1-4B46-BD1A-7B4A2B510B3D}" srcId="{F562008E-B182-496C-B1E2-6258993A9C14}" destId="{38128275-8257-450D-80EA-12800DF151C1}" srcOrd="1" destOrd="0" parTransId="{555FFC3B-AB5E-43B5-87E3-77F22132496C}" sibTransId="{9BC98CD6-3949-45D8-ADFC-9089E8759015}"/>
    <dgm:cxn modelId="{4ECAAC3F-3568-46B6-B2F2-D8AC127DDE86}" type="presOf" srcId="{1CF679AA-41A8-4183-A00B-119C14DC2782}" destId="{F78802C7-5F35-4F60-B6A2-BB4520A919F3}" srcOrd="0" destOrd="0" presId="urn:microsoft.com/office/officeart/2005/8/layout/pyramid1"/>
    <dgm:cxn modelId="{D24FCDCA-6038-4E7D-B70F-704128EB9A75}" type="presOf" srcId="{B594FAD6-28DF-43AC-9E41-61B747D08FDD}" destId="{157FEBC8-9E9B-4B6A-A899-268A166C91F3}" srcOrd="0" destOrd="0" presId="urn:microsoft.com/office/officeart/2005/8/layout/pyramid1"/>
    <dgm:cxn modelId="{4F749984-C9C3-4E35-B7C7-28D1E5DE5CAA}" srcId="{F562008E-B182-496C-B1E2-6258993A9C14}" destId="{B594FAD6-28DF-43AC-9E41-61B747D08FDD}" srcOrd="0" destOrd="0" parTransId="{7B1C65B1-BA09-40E0-A0A3-6DB7B0A8BD34}" sibTransId="{DFC23331-B2D6-4B07-A60A-F9FF691E69E9}"/>
    <dgm:cxn modelId="{BD956957-D3BC-4353-82CE-D38BE3CCF918}" srcId="{F562008E-B182-496C-B1E2-6258993A9C14}" destId="{1CF679AA-41A8-4183-A00B-119C14DC2782}" srcOrd="2" destOrd="0" parTransId="{3D46A080-3CD0-4F93-8C85-2E8A306154E2}" sibTransId="{1BCE3D82-3802-40DC-8040-CB592C850E01}"/>
    <dgm:cxn modelId="{1344573D-F113-4468-9422-2299896E140F}" type="presOf" srcId="{38128275-8257-450D-80EA-12800DF151C1}" destId="{0C568787-AD40-4605-9841-C5AAEB332465}" srcOrd="0" destOrd="0" presId="urn:microsoft.com/office/officeart/2005/8/layout/pyramid1"/>
    <dgm:cxn modelId="{CD98FD79-025B-43AE-9182-E90C399139CE}" type="presOf" srcId="{1CF679AA-41A8-4183-A00B-119C14DC2782}" destId="{85358E22-F634-42F5-94C0-F24034E240D7}" srcOrd="1" destOrd="0" presId="urn:microsoft.com/office/officeart/2005/8/layout/pyramid1"/>
    <dgm:cxn modelId="{9DFDB699-17C0-482E-A97D-5978D2FA64C2}" type="presParOf" srcId="{C029C7D4-A9B4-4FB0-A243-0DD2C4B78C3A}" destId="{0BCE9F3A-91DA-4EE4-8A9F-8219DD85F3AF}" srcOrd="0" destOrd="0" presId="urn:microsoft.com/office/officeart/2005/8/layout/pyramid1"/>
    <dgm:cxn modelId="{CA181DAA-A236-49C9-AB6C-9B564AD54DBE}" type="presParOf" srcId="{0BCE9F3A-91DA-4EE4-8A9F-8219DD85F3AF}" destId="{157FEBC8-9E9B-4B6A-A899-268A166C91F3}" srcOrd="0" destOrd="0" presId="urn:microsoft.com/office/officeart/2005/8/layout/pyramid1"/>
    <dgm:cxn modelId="{1D84DBFE-8FE5-422A-B56C-A9DADD1AFF0A}" type="presParOf" srcId="{0BCE9F3A-91DA-4EE4-8A9F-8219DD85F3AF}" destId="{4E0B2820-273C-46AE-934B-83DFC6490CA4}" srcOrd="1" destOrd="0" presId="urn:microsoft.com/office/officeart/2005/8/layout/pyramid1"/>
    <dgm:cxn modelId="{FAC89128-E0FF-4809-B003-AFB07F858235}" type="presParOf" srcId="{C029C7D4-A9B4-4FB0-A243-0DD2C4B78C3A}" destId="{D170B89D-2710-41A7-8C6A-0A3E6A574BCC}" srcOrd="1" destOrd="0" presId="urn:microsoft.com/office/officeart/2005/8/layout/pyramid1"/>
    <dgm:cxn modelId="{49C9D5DB-E0EC-48B4-98C4-0A970A7D2DED}" type="presParOf" srcId="{D170B89D-2710-41A7-8C6A-0A3E6A574BCC}" destId="{0C568787-AD40-4605-9841-C5AAEB332465}" srcOrd="0" destOrd="0" presId="urn:microsoft.com/office/officeart/2005/8/layout/pyramid1"/>
    <dgm:cxn modelId="{65638491-1C0B-4847-A3D5-7270887F6E3C}" type="presParOf" srcId="{D170B89D-2710-41A7-8C6A-0A3E6A574BCC}" destId="{57F81024-F45E-4B6F-B429-0E2658FFD6C7}" srcOrd="1" destOrd="0" presId="urn:microsoft.com/office/officeart/2005/8/layout/pyramid1"/>
    <dgm:cxn modelId="{410E890C-AF5E-4EE6-A092-0C77BC8497FC}" type="presParOf" srcId="{C029C7D4-A9B4-4FB0-A243-0DD2C4B78C3A}" destId="{8ECF1990-197D-4F38-B240-493D696E7635}" srcOrd="2" destOrd="0" presId="urn:microsoft.com/office/officeart/2005/8/layout/pyramid1"/>
    <dgm:cxn modelId="{28DAFA6F-DA75-49A3-A5D5-E606748CCF5C}" type="presParOf" srcId="{8ECF1990-197D-4F38-B240-493D696E7635}" destId="{F78802C7-5F35-4F60-B6A2-BB4520A919F3}" srcOrd="0" destOrd="0" presId="urn:microsoft.com/office/officeart/2005/8/layout/pyramid1"/>
    <dgm:cxn modelId="{FEE6A268-F221-480F-82D9-536D1F0B98E3}" type="presParOf" srcId="{8ECF1990-197D-4F38-B240-493D696E7635}" destId="{85358E22-F634-42F5-94C0-F24034E240D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27F3DC-E4C8-4DEF-B99A-E60D577B4308}" type="doc">
      <dgm:prSet loTypeId="urn:microsoft.com/office/officeart/2005/8/layout/venn2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620859-53EF-474A-B167-A3099CC878C9}" type="pres">
      <dgm:prSet presAssocID="{7B27F3DC-E4C8-4DEF-B99A-E60D577B430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658FF08-0D8A-4A97-AA58-B8835F760D4A}" type="presOf" srcId="{7B27F3DC-E4C8-4DEF-B99A-E60D577B4308}" destId="{01620859-53EF-474A-B167-A3099CC878C9}" srcOrd="0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980802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/>
          <p:nvPr/>
        </p:nvSpPr>
        <p:spPr>
          <a:xfrm>
            <a:off x="777240" y="0"/>
            <a:ext cx="7543801" cy="304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62000" y="3200400"/>
            <a:ext cx="7543800" cy="15240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Текст заголовка</a:t>
            </a:r>
          </a:p>
        </p:txBody>
      </p:sp>
      <p:sp>
        <p:nvSpPr>
          <p:cNvPr id="1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62000" y="4724400"/>
            <a:ext cx="6858000" cy="990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2800"/>
            </a:lvl1pPr>
            <a:lvl2pPr marL="0" indent="457200">
              <a:spcBef>
                <a:spcPts val="600"/>
              </a:spcBef>
              <a:buClrTx/>
              <a:buSzTx/>
              <a:buFontTx/>
              <a:buNone/>
              <a:defRPr sz="2800"/>
            </a:lvl2pPr>
            <a:lvl3pPr marL="0" indent="914400">
              <a:spcBef>
                <a:spcPts val="600"/>
              </a:spcBef>
              <a:buClrTx/>
              <a:buSzTx/>
              <a:buFontTx/>
              <a:buNone/>
              <a:defRPr sz="2800"/>
            </a:lvl3pPr>
            <a:lvl4pPr marL="0" indent="1371600">
              <a:spcBef>
                <a:spcPts val="600"/>
              </a:spcBef>
              <a:buClrTx/>
              <a:buSzTx/>
              <a:buFontTx/>
              <a:buNone/>
              <a:defRPr sz="2800"/>
            </a:lvl4pPr>
            <a:lvl5pPr marL="0" indent="1828800">
              <a:spcBef>
                <a:spcPts val="600"/>
              </a:spcBef>
              <a:buClrTx/>
              <a:buSzTx/>
              <a:buFontTx/>
              <a:buNone/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" name="Rectangle 6"/>
          <p:cNvSpPr/>
          <p:nvPr/>
        </p:nvSpPr>
        <p:spPr>
          <a:xfrm>
            <a:off x="777240" y="6172200"/>
            <a:ext cx="7543801" cy="2743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14400" y="685800"/>
            <a:ext cx="7239000" cy="3886200"/>
          </a:xfrm>
          <a:prstGeom prst="rect">
            <a:avLst/>
          </a:prstGeom>
        </p:spPr>
        <p:txBody>
          <a:bodyPr anchor="t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62000" y="685801"/>
            <a:ext cx="1828800" cy="541019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1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590800" y="685801"/>
            <a:ext cx="5715000" cy="4876801"/>
          </a:xfrm>
          <a:prstGeom prst="rect">
            <a:avLst/>
          </a:prstGeom>
        </p:spPr>
        <p:txBody>
          <a:bodyPr anchor="t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/>
          <p:cNvSpPr/>
          <p:nvPr/>
        </p:nvSpPr>
        <p:spPr>
          <a:xfrm>
            <a:off x="777240" y="0"/>
            <a:ext cx="7543801" cy="304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  <a:prstGeom prst="rect">
            <a:avLst/>
          </a:prstGeom>
        </p:spPr>
        <p:txBody>
          <a:bodyPr/>
          <a:lstStyle>
            <a:lvl1pPr>
              <a:defRPr cap="all"/>
            </a:lvl1pPr>
          </a:lstStyle>
          <a:p>
            <a:r>
              <a:t>Текст заголовка</a:t>
            </a:r>
          </a:p>
        </p:txBody>
      </p:sp>
      <p:sp>
        <p:nvSpPr>
          <p:cNvPr id="3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62000" y="4953000"/>
            <a:ext cx="6858000" cy="914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2800"/>
            </a:lvl1pPr>
            <a:lvl2pPr marL="0" indent="457200">
              <a:spcBef>
                <a:spcPts val="600"/>
              </a:spcBef>
              <a:buClrTx/>
              <a:buSzTx/>
              <a:buFontTx/>
              <a:buNone/>
              <a:defRPr sz="2800"/>
            </a:lvl2pPr>
            <a:lvl3pPr marL="0" indent="914400">
              <a:spcBef>
                <a:spcPts val="600"/>
              </a:spcBef>
              <a:buClrTx/>
              <a:buSzTx/>
              <a:buFontTx/>
              <a:buNone/>
              <a:defRPr sz="2800"/>
            </a:lvl3pPr>
            <a:lvl4pPr marL="0" indent="1371600">
              <a:spcBef>
                <a:spcPts val="600"/>
              </a:spcBef>
              <a:buClrTx/>
              <a:buSzTx/>
              <a:buFontTx/>
              <a:buNone/>
              <a:defRPr sz="2800"/>
            </a:lvl4pPr>
            <a:lvl5pPr marL="0" indent="1828800">
              <a:spcBef>
                <a:spcPts val="600"/>
              </a:spcBef>
              <a:buClrTx/>
              <a:buSzTx/>
              <a:buFontTx/>
              <a:buNone/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" name="Rectangle 7"/>
          <p:cNvSpPr/>
          <p:nvPr/>
        </p:nvSpPr>
        <p:spPr>
          <a:xfrm>
            <a:off x="777240" y="6172200"/>
            <a:ext cx="7543801" cy="2743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762000" y="609601"/>
            <a:ext cx="3657600" cy="3767329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640080" indent="-320040">
              <a:spcBef>
                <a:spcPts val="600"/>
              </a:spcBef>
              <a:defRPr sz="2800"/>
            </a:lvl2pPr>
            <a:lvl3pPr marL="960119" indent="-320039">
              <a:spcBef>
                <a:spcPts val="600"/>
              </a:spcBef>
              <a:defRPr sz="2800"/>
            </a:lvl3pPr>
            <a:lvl4pPr marL="1270000" indent="-355600">
              <a:spcBef>
                <a:spcPts val="600"/>
              </a:spcBef>
              <a:defRPr sz="2800"/>
            </a:lvl4pPr>
            <a:lvl5pPr marL="1498600" indent="-355600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58951" y="609600"/>
            <a:ext cx="3657601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1pPr>
            <a:lvl2pPr marL="0" indent="45720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2pPr>
            <a:lvl3pPr marL="0" indent="91440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3pPr>
            <a:lvl4pPr marL="0" indent="137160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4pPr>
            <a:lvl5pPr marL="0" indent="182880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152" y="609600"/>
            <a:ext cx="3657601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pPr>
            <a:endParaRPr/>
          </a:p>
        </p:txBody>
      </p:sp>
      <p:sp>
        <p:nvSpPr>
          <p:cNvPr id="56" name="Straight Connector 10"/>
          <p:cNvSpPr/>
          <p:nvPr/>
        </p:nvSpPr>
        <p:spPr>
          <a:xfrm>
            <a:off x="758951" y="1249362"/>
            <a:ext cx="3657602" cy="1588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" name="Straight Connector 12"/>
          <p:cNvSpPr/>
          <p:nvPr/>
        </p:nvSpPr>
        <p:spPr>
          <a:xfrm>
            <a:off x="4645152" y="1249362"/>
            <a:ext cx="3657601" cy="1588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81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710866" y="457200"/>
            <a:ext cx="4594934" cy="4114799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62001" y="457200"/>
            <a:ext cx="2673657" cy="41148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100"/>
            </a:pPr>
            <a:endParaRPr/>
          </a:p>
        </p:txBody>
      </p:sp>
      <p:sp>
        <p:nvSpPr>
          <p:cNvPr id="83" name="Straight Connector 9"/>
          <p:cNvSpPr/>
          <p:nvPr/>
        </p:nvSpPr>
        <p:spPr>
          <a:xfrm flipH="1">
            <a:off x="3581399" y="610393"/>
            <a:ext cx="1590" cy="3810001"/>
          </a:xfrm>
          <a:prstGeom prst="line">
            <a:avLst/>
          </a:prstGeom>
          <a:ln w="15875">
            <a:solidFill>
              <a:srgbClr val="98989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58951" y="4572000"/>
            <a:ext cx="6784849" cy="16002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2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777240" y="457200"/>
            <a:ext cx="7543801" cy="2895600"/>
          </a:xfrm>
          <a:prstGeom prst="rect">
            <a:avLst/>
          </a:prstGeom>
          <a:ln w="6350">
            <a:solidFill>
              <a:srgbClr val="303030"/>
            </a:solidFill>
            <a:round/>
          </a:ln>
        </p:spPr>
        <p:txBody>
          <a:bodyPr lIns="91439" rIns="91439" anchor="t">
            <a:noAutofit/>
          </a:bodyPr>
          <a:lstStyle/>
          <a:p>
            <a:endParaRPr/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50391" y="3505200"/>
            <a:ext cx="7391401" cy="80486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1800"/>
            </a:lvl1pPr>
            <a:lvl2pPr marL="0" indent="457200">
              <a:spcBef>
                <a:spcPts val="400"/>
              </a:spcBef>
              <a:buClrTx/>
              <a:buSzTx/>
              <a:buFontTx/>
              <a:buNone/>
              <a:defRPr sz="1800"/>
            </a:lvl2pPr>
            <a:lvl3pPr marL="0" indent="914400">
              <a:spcBef>
                <a:spcPts val="400"/>
              </a:spcBef>
              <a:buClrTx/>
              <a:buSzTx/>
              <a:buFontTx/>
              <a:buNone/>
              <a:defRPr sz="1800"/>
            </a:lvl3pPr>
            <a:lvl4pPr marL="0" indent="1371600">
              <a:spcBef>
                <a:spcPts val="400"/>
              </a:spcBef>
              <a:buClrTx/>
              <a:buSzTx/>
              <a:buFontTx/>
              <a:buNone/>
              <a:defRPr sz="1800"/>
            </a:lvl4pPr>
            <a:lvl5pPr marL="0" indent="1828800">
              <a:spcBef>
                <a:spcPts val="400"/>
              </a:spcBef>
              <a:buClrTx/>
              <a:buSzTx/>
              <a:buFontTx/>
              <a:buNone/>
              <a:defRPr sz="1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777240" y="0"/>
            <a:ext cx="7543801" cy="381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Rectangle 8"/>
          <p:cNvSpPr/>
          <p:nvPr/>
        </p:nvSpPr>
        <p:spPr>
          <a:xfrm>
            <a:off x="777240" y="6172200"/>
            <a:ext cx="7543801" cy="2743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417637"/>
            <a:ext cx="8229600" cy="4891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7938829" y="5640260"/>
            <a:ext cx="443171" cy="4597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9pPr>
    </p:titleStyle>
    <p:bodyStyle>
      <a:lvl1pPr marL="2743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619298" marR="0" indent="-299258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914400" marR="0" indent="-2743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12192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14478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176022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2016251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230886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2583179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Заголовок 1"/>
          <p:cNvSpPr txBox="1">
            <a:spLocks noGrp="1"/>
          </p:cNvSpPr>
          <p:nvPr>
            <p:ph type="ctrTitle"/>
          </p:nvPr>
        </p:nvSpPr>
        <p:spPr>
          <a:xfrm>
            <a:off x="755576" y="260648"/>
            <a:ext cx="6696744" cy="4608512"/>
          </a:xfrm>
          <a:prstGeom prst="rect">
            <a:avLst/>
          </a:prstGeom>
        </p:spPr>
        <p:txBody>
          <a:bodyPr>
            <a:noAutofit/>
          </a:bodyPr>
          <a:lstStyle>
            <a:lvl1pPr indent="73151" defTabSz="365760">
              <a:defRPr sz="2400"/>
            </a:lvl1pPr>
          </a:lstStyle>
          <a:p>
            <a:r>
              <a:rPr sz="5400" dirty="0" err="1"/>
              <a:t>Лекарственная</a:t>
            </a:r>
            <a:r>
              <a:rPr sz="5400" dirty="0"/>
              <a:t> </a:t>
            </a:r>
            <a:r>
              <a:rPr sz="5400" dirty="0" err="1"/>
              <a:t>терапия</a:t>
            </a:r>
            <a:r>
              <a:rPr sz="5400" dirty="0"/>
              <a:t> </a:t>
            </a:r>
            <a:r>
              <a:rPr sz="5400" dirty="0" err="1"/>
              <a:t>болевого</a:t>
            </a:r>
            <a:r>
              <a:rPr sz="5400" dirty="0"/>
              <a:t> </a:t>
            </a:r>
            <a:r>
              <a:rPr sz="5400" dirty="0" err="1"/>
              <a:t>синдрома</a:t>
            </a:r>
            <a:r>
              <a:rPr sz="5400" dirty="0"/>
              <a:t> в </a:t>
            </a:r>
            <a:r>
              <a:rPr sz="5400" dirty="0" err="1"/>
              <a:t>онкологии</a:t>
            </a:r>
            <a:endParaRPr sz="5400" dirty="0"/>
          </a:p>
        </p:txBody>
      </p:sp>
      <p:sp>
        <p:nvSpPr>
          <p:cNvPr id="122" name="Подзаголовок 2"/>
          <p:cNvSpPr txBox="1">
            <a:spLocks noGrp="1"/>
          </p:cNvSpPr>
          <p:nvPr>
            <p:ph type="subTitle" sz="quarter" idx="1"/>
          </p:nvPr>
        </p:nvSpPr>
        <p:spPr>
          <a:xfrm>
            <a:off x="2267743" y="5805263"/>
            <a:ext cx="6502425" cy="504057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500"/>
              </a:spcBef>
              <a:defRPr sz="2100"/>
            </a:lvl1pPr>
          </a:lstStyle>
          <a:p>
            <a:r>
              <a:t>Выполнила студентка 1652 гр. Чомаева Эльмира М</a:t>
            </a:r>
          </a:p>
        </p:txBody>
      </p:sp>
      <p:pic>
        <p:nvPicPr>
          <p:cNvPr id="6" name="Рисунок 5" descr="IMG_3463-2-34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372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Объект 2"/>
          <p:cNvSpPr txBox="1">
            <a:spLocks noGrp="1"/>
          </p:cNvSpPr>
          <p:nvPr>
            <p:ph type="body" idx="1"/>
          </p:nvPr>
        </p:nvSpPr>
        <p:spPr>
          <a:xfrm>
            <a:off x="251520" y="332655"/>
            <a:ext cx="6768752" cy="539766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 u="sng">
                <a:solidFill>
                  <a:srgbClr val="FF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Диагностика</a:t>
            </a:r>
          </a:p>
          <a:p>
            <a:pPr marL="0" indent="45719">
              <a:spcBef>
                <a:spcPts val="600"/>
              </a:spcBef>
              <a:buSzTx/>
              <a:buNone/>
              <a:defRPr sz="2800">
                <a:solidFill>
                  <a:srgbClr val="FF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 </a:t>
            </a:r>
            <a:r>
              <a:rPr b="1">
                <a:solidFill>
                  <a:srgbClr val="404040"/>
                </a:solidFill>
              </a:rPr>
              <a:t>Оценка интенсивности боли </a:t>
            </a:r>
          </a:p>
          <a:p>
            <a:pPr marL="0" indent="45719">
              <a:spcBef>
                <a:spcPts val="300"/>
              </a:spcBef>
              <a:buSzTx/>
              <a:buNone/>
              <a:defRPr sz="1400">
                <a:solidFill>
                  <a:srgbClr val="262626"/>
                </a:solidFill>
              </a:defRPr>
            </a:pPr>
            <a:r>
              <a:t>Для ее оценки используют различные шкалы</a:t>
            </a:r>
          </a:p>
          <a:p>
            <a:pPr marL="0" indent="45719">
              <a:buSzTx/>
              <a:buNone/>
              <a:defRPr sz="2800">
                <a:solidFill>
                  <a:srgbClr val="262626"/>
                </a:solidFill>
              </a:defRPr>
            </a:pPr>
            <a:endParaRPr/>
          </a:p>
          <a:p>
            <a:pPr marL="0" indent="45719">
              <a:spcBef>
                <a:spcPts val="600"/>
              </a:spcBef>
              <a:buSzTx/>
              <a:buNone/>
              <a:defRPr sz="2800" b="1" u="sng">
                <a:solidFill>
                  <a:srgbClr val="820101"/>
                </a:solidFill>
              </a:defRPr>
            </a:pPr>
            <a:r>
              <a:t>По шкале вербальных оценок интенсивность боли измеряется в баллах при совместном решении врача и пациента</a:t>
            </a:r>
          </a:p>
          <a:p>
            <a:pPr marL="0" indent="45719">
              <a:buSzTx/>
              <a:buNone/>
              <a:defRPr sz="2800">
                <a:solidFill>
                  <a:srgbClr val="262626"/>
                </a:solidFill>
              </a:defRPr>
            </a:pPr>
            <a:endParaRPr/>
          </a:p>
        </p:txBody>
      </p:sp>
      <p:pic>
        <p:nvPicPr>
          <p:cNvPr id="217" name="Рисунок 3" descr="Рисунок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67943" y="4077072"/>
            <a:ext cx="4003004" cy="20882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Объект 4" descr="Объект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47863" y="3212975"/>
            <a:ext cx="5294371" cy="3011692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Прямоугольник 3"/>
          <p:cNvSpPr txBox="1"/>
          <p:nvPr/>
        </p:nvSpPr>
        <p:spPr>
          <a:xfrm>
            <a:off x="179511" y="404663"/>
            <a:ext cx="5976666" cy="4272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indent="45719">
              <a:defRPr b="1" u="sng">
                <a:solidFill>
                  <a:srgbClr val="82010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По визуально-аналоговой шкале </a:t>
            </a:r>
            <a:endParaRPr sz="1600"/>
          </a:p>
          <a:p>
            <a:pPr indent="45719">
              <a:defRPr sz="1600"/>
            </a:pPr>
            <a:r>
              <a:t>оценку боли выполняет пациент индивидуально с помощью линейки (от 0 до 100%) пациента просят отметить на неградуированной линии длиной 10 см точку, которая соответствует степени выраженности боли. Левая граница линии соответствует определению «боли нет», правая – определению «нестерпимая боль</a:t>
            </a:r>
          </a:p>
          <a:p>
            <a:pPr indent="45719">
              <a:defRPr sz="1600"/>
            </a:pPr>
            <a:endParaRPr/>
          </a:p>
          <a:p>
            <a:pPr indent="45719">
              <a:defRPr sz="1600"/>
            </a:pPr>
            <a:r>
              <a:t> С обратной стороны линейки нанесены сантиметровые </a:t>
            </a:r>
          </a:p>
          <a:p>
            <a:pPr indent="45719">
              <a:defRPr sz="1600"/>
            </a:pPr>
            <a:r>
              <a:t> деления, по которым врач отмечает полученное</a:t>
            </a:r>
          </a:p>
          <a:p>
            <a:pPr indent="45719">
              <a:defRPr sz="1600"/>
            </a:pPr>
            <a:r>
              <a:t> значение и делает заключение</a:t>
            </a:r>
          </a:p>
          <a:p>
            <a:pPr indent="45719">
              <a:defRPr sz="1600"/>
            </a:pPr>
            <a:r>
              <a:t> об интенсивности боли:</a:t>
            </a:r>
          </a:p>
          <a:p>
            <a:pPr indent="45719">
              <a:defRPr sz="1600"/>
            </a:pPr>
            <a:endParaRPr/>
          </a:p>
          <a:p>
            <a:pPr indent="45719">
              <a:defRPr sz="1600"/>
            </a:pPr>
            <a:endParaRPr/>
          </a:p>
          <a:p>
            <a:pPr indent="45719">
              <a:defRPr sz="1600" b="1"/>
            </a:pPr>
            <a:endParaRPr/>
          </a:p>
          <a:p>
            <a:pPr indent="45719">
              <a:defRPr sz="1600" b="1">
                <a:solidFill>
                  <a:srgbClr val="820101"/>
                </a:solidFill>
              </a:defRPr>
            </a:pPr>
            <a:r>
              <a:t> 0 – нет боли </a:t>
            </a:r>
          </a:p>
          <a:p>
            <a:pPr indent="45719">
              <a:defRPr sz="1600" b="1">
                <a:solidFill>
                  <a:srgbClr val="820101"/>
                </a:solidFill>
              </a:defRPr>
            </a:pPr>
            <a:r>
              <a:t>70% (&gt;7 см) – сильная боль </a:t>
            </a:r>
          </a:p>
          <a:p>
            <a:pPr indent="45719">
              <a:defRPr sz="1600" b="1">
                <a:solidFill>
                  <a:srgbClr val="820101"/>
                </a:solidFill>
              </a:defRPr>
            </a:pPr>
            <a:r>
              <a:t>100% (10 см) – нестерпимая </a:t>
            </a:r>
            <a:r>
              <a:rPr sz="1800"/>
              <a:t>боль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Объект 2"/>
          <p:cNvSpPr txBox="1">
            <a:spLocks noGrp="1"/>
          </p:cNvSpPr>
          <p:nvPr>
            <p:ph type="body" idx="1"/>
          </p:nvPr>
        </p:nvSpPr>
        <p:spPr>
          <a:xfrm>
            <a:off x="827583" y="116631"/>
            <a:ext cx="6408713" cy="5760642"/>
          </a:xfrm>
          <a:prstGeom prst="rect">
            <a:avLst/>
          </a:prstGeom>
        </p:spPr>
        <p:txBody>
          <a:bodyPr/>
          <a:lstStyle/>
          <a:p>
            <a:pPr>
              <a:defRPr b="1" u="sng">
                <a:solidFill>
                  <a:srgbClr val="323B44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Оценка физической активности </a:t>
            </a:r>
          </a:p>
          <a:p>
            <a:pPr marL="0" indent="0">
              <a:buSzTx/>
              <a:buNone/>
              <a:defRPr sz="1600" b="1" u="sng">
                <a:solidFill>
                  <a:srgbClr val="323B44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/>
          </a:p>
          <a:p>
            <a:pPr marL="0" indent="0">
              <a:spcBef>
                <a:spcPts val="300"/>
              </a:spcBef>
              <a:buSzTx/>
              <a:buNone/>
              <a:defRPr sz="1600">
                <a:solidFill>
                  <a:srgbClr val="820101"/>
                </a:solidFill>
              </a:defRPr>
            </a:pPr>
            <a:r>
              <a:t>Оценка физической активности больных проводится по пятибалльной шкале ECOG: </a:t>
            </a:r>
          </a:p>
          <a:p>
            <a:pPr marL="0" indent="45719">
              <a:buSzTx/>
              <a:buNone/>
            </a:pPr>
            <a:r>
              <a:t>0 – нормальная физическая активность;</a:t>
            </a:r>
          </a:p>
          <a:p>
            <a:pPr marL="0" indent="45719">
              <a:buSzTx/>
              <a:buNone/>
            </a:pPr>
            <a:r>
              <a:t>1 – физическая активность незначительно снижена; </a:t>
            </a:r>
          </a:p>
          <a:p>
            <a:pPr marL="0" indent="45719">
              <a:buSzTx/>
              <a:buNone/>
            </a:pPr>
            <a:r>
              <a:t>2 – физическая активность умеренно снижена (постельный режим – менее 50% дневного времени); </a:t>
            </a:r>
          </a:p>
          <a:p>
            <a:pPr marL="0" indent="45719">
              <a:buSzTx/>
              <a:buNone/>
            </a:pPr>
            <a:r>
              <a:t>3 – физическая активность значительно снижена (постельный режим – более 50% дневного времени); </a:t>
            </a:r>
          </a:p>
          <a:p>
            <a:pPr marL="0" indent="45719">
              <a:buSzTx/>
              <a:buNone/>
            </a:pPr>
            <a:r>
              <a:t>4 – полный постельный режим.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Объект 2"/>
          <p:cNvSpPr txBox="1">
            <a:spLocks noGrp="1"/>
          </p:cNvSpPr>
          <p:nvPr>
            <p:ph type="body" idx="1"/>
          </p:nvPr>
        </p:nvSpPr>
        <p:spPr>
          <a:xfrm>
            <a:off x="762000" y="685799"/>
            <a:ext cx="7626423" cy="5191474"/>
          </a:xfrm>
          <a:prstGeom prst="rect">
            <a:avLst/>
          </a:prstGeom>
          <a:solidFill>
            <a:srgbClr val="F2F2F2"/>
          </a:solidFill>
        </p:spPr>
        <p:txBody>
          <a:bodyPr/>
          <a:lstStyle/>
          <a:p>
            <a:pPr>
              <a:lnSpc>
                <a:spcPct val="90000"/>
              </a:lnSpc>
              <a:defRPr sz="2200" u="sng">
                <a:solidFill>
                  <a:srgbClr val="FF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 err="1">
                <a:solidFill>
                  <a:schemeClr val="accent1">
                    <a:lumMod val="75000"/>
                  </a:schemeClr>
                </a:solidFill>
              </a:rPr>
              <a:t>Оценка</a:t>
            </a:r>
            <a:r>
              <a:rPr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 err="1">
                <a:solidFill>
                  <a:schemeClr val="accent1">
                    <a:lumMod val="75000"/>
                  </a:schemeClr>
                </a:solidFill>
              </a:rPr>
              <a:t>качества</a:t>
            </a:r>
            <a:r>
              <a:rPr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 err="1">
                <a:solidFill>
                  <a:schemeClr val="accent1">
                    <a:lumMod val="75000"/>
                  </a:schemeClr>
                </a:solidFill>
              </a:rPr>
              <a:t>ночного</a:t>
            </a:r>
            <a:r>
              <a:rPr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 err="1">
                <a:solidFill>
                  <a:schemeClr val="accent1">
                    <a:lumMod val="75000"/>
                  </a:schemeClr>
                </a:solidFill>
              </a:rPr>
              <a:t>сна</a:t>
            </a:r>
            <a:r>
              <a:rPr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SzTx/>
              <a:buNone/>
              <a:defRPr sz="1500">
                <a:solidFill>
                  <a:srgbClr val="57000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 err="1"/>
              <a:t>Оценка</a:t>
            </a:r>
            <a:r>
              <a:rPr dirty="0"/>
              <a:t> </a:t>
            </a:r>
            <a:r>
              <a:rPr dirty="0" err="1"/>
              <a:t>качества</a:t>
            </a:r>
            <a:r>
              <a:rPr dirty="0"/>
              <a:t> </a:t>
            </a:r>
            <a:r>
              <a:rPr dirty="0" err="1"/>
              <a:t>ночного</a:t>
            </a:r>
            <a:r>
              <a:rPr dirty="0"/>
              <a:t> </a:t>
            </a:r>
            <a:r>
              <a:rPr dirty="0" err="1"/>
              <a:t>сна</a:t>
            </a:r>
            <a:r>
              <a:rPr dirty="0"/>
              <a:t> </a:t>
            </a:r>
            <a:r>
              <a:rPr dirty="0" err="1"/>
              <a:t>проводится</a:t>
            </a:r>
            <a:r>
              <a:rPr dirty="0"/>
              <a:t> с </a:t>
            </a:r>
            <a:r>
              <a:rPr dirty="0" err="1"/>
              <a:t>учетом</a:t>
            </a:r>
            <a:r>
              <a:rPr dirty="0"/>
              <a:t> </a:t>
            </a:r>
            <a:r>
              <a:rPr dirty="0" err="1"/>
              <a:t>его</a:t>
            </a:r>
            <a:r>
              <a:rPr dirty="0"/>
              <a:t> </a:t>
            </a:r>
            <a:r>
              <a:rPr dirty="0" err="1"/>
              <a:t>продолжительности</a:t>
            </a:r>
            <a:r>
              <a:rPr sz="2200" dirty="0">
                <a:solidFill>
                  <a:srgbClr val="303030"/>
                </a:solidFill>
              </a:rPr>
              <a:t>: </a:t>
            </a:r>
            <a:endParaRPr sz="2200" dirty="0"/>
          </a:p>
          <a:p>
            <a:pPr>
              <a:lnSpc>
                <a:spcPct val="90000"/>
              </a:lnSpc>
              <a:defRPr sz="2200"/>
            </a:pPr>
            <a:r>
              <a:rPr dirty="0"/>
              <a:t>• </a:t>
            </a:r>
            <a:r>
              <a:rPr dirty="0" err="1"/>
              <a:t>хорошее</a:t>
            </a:r>
            <a:r>
              <a:rPr dirty="0"/>
              <a:t> – 6–8 </a:t>
            </a:r>
            <a:r>
              <a:rPr dirty="0" err="1"/>
              <a:t>часов</a:t>
            </a:r>
            <a:r>
              <a:rPr dirty="0"/>
              <a:t>; </a:t>
            </a:r>
          </a:p>
          <a:p>
            <a:pPr>
              <a:lnSpc>
                <a:spcPct val="90000"/>
              </a:lnSpc>
              <a:defRPr sz="2200"/>
            </a:pPr>
            <a:r>
              <a:rPr dirty="0"/>
              <a:t>• </a:t>
            </a:r>
            <a:r>
              <a:rPr dirty="0" err="1"/>
              <a:t>удовлетворительное</a:t>
            </a:r>
            <a:r>
              <a:rPr dirty="0"/>
              <a:t> – 4–6 </a:t>
            </a:r>
            <a:r>
              <a:rPr dirty="0" err="1"/>
              <a:t>часов</a:t>
            </a:r>
            <a:r>
              <a:rPr dirty="0"/>
              <a:t>; </a:t>
            </a:r>
          </a:p>
          <a:p>
            <a:pPr>
              <a:lnSpc>
                <a:spcPct val="90000"/>
              </a:lnSpc>
              <a:defRPr sz="2200"/>
            </a:pPr>
            <a:r>
              <a:rPr dirty="0"/>
              <a:t>• </a:t>
            </a:r>
            <a:r>
              <a:rPr dirty="0" err="1"/>
              <a:t>плохое</a:t>
            </a:r>
            <a:r>
              <a:rPr dirty="0"/>
              <a:t> – </a:t>
            </a:r>
            <a:r>
              <a:rPr dirty="0" err="1"/>
              <a:t>менее</a:t>
            </a:r>
            <a:r>
              <a:rPr dirty="0"/>
              <a:t> 4 </a:t>
            </a:r>
            <a:r>
              <a:rPr dirty="0" err="1"/>
              <a:t>часов</a:t>
            </a:r>
            <a:r>
              <a:rPr dirty="0"/>
              <a:t>. </a:t>
            </a:r>
          </a:p>
          <a:p>
            <a:pPr>
              <a:lnSpc>
                <a:spcPct val="90000"/>
              </a:lnSpc>
              <a:defRPr sz="2200"/>
            </a:pPr>
            <a:endParaRPr dirty="0"/>
          </a:p>
          <a:p>
            <a:pPr>
              <a:lnSpc>
                <a:spcPct val="90000"/>
              </a:lnSpc>
              <a:defRPr sz="2200"/>
            </a:pPr>
            <a:r>
              <a:rPr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u="sng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Оценка</a:t>
            </a:r>
            <a:r>
              <a:rPr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u="sng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эффективности</a:t>
            </a:r>
            <a:r>
              <a:rPr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u="sng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обезболивающей</a:t>
            </a:r>
            <a:r>
              <a:rPr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u="sng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терапии</a:t>
            </a:r>
            <a:r>
              <a:rPr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spcBef>
                <a:spcPts val="400"/>
              </a:spcBef>
              <a:buSzTx/>
              <a:buNone/>
              <a:defRPr sz="1700">
                <a:solidFill>
                  <a:srgbClr val="57000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оценке</a:t>
            </a:r>
            <a:r>
              <a:rPr dirty="0"/>
              <a:t> </a:t>
            </a:r>
            <a:r>
              <a:rPr dirty="0" err="1"/>
              <a:t>эффективности</a:t>
            </a:r>
            <a:r>
              <a:rPr dirty="0"/>
              <a:t> </a:t>
            </a:r>
            <a:r>
              <a:rPr dirty="0" err="1"/>
              <a:t>обезболивающей</a:t>
            </a:r>
            <a:r>
              <a:rPr dirty="0"/>
              <a:t> </a:t>
            </a:r>
            <a:r>
              <a:rPr dirty="0" err="1"/>
              <a:t>терапии</a:t>
            </a:r>
            <a:r>
              <a:rPr dirty="0"/>
              <a:t> </a:t>
            </a:r>
            <a:r>
              <a:rPr dirty="0" err="1"/>
              <a:t>учитываются</a:t>
            </a:r>
            <a:r>
              <a:rPr dirty="0"/>
              <a:t>: </a:t>
            </a:r>
            <a:endParaRPr sz="1900" dirty="0"/>
          </a:p>
          <a:p>
            <a:pPr>
              <a:lnSpc>
                <a:spcPct val="90000"/>
              </a:lnSpc>
              <a:defRPr sz="2200"/>
            </a:pPr>
            <a:r>
              <a:rPr dirty="0"/>
              <a:t>• </a:t>
            </a:r>
            <a:r>
              <a:rPr dirty="0" err="1"/>
              <a:t>время</a:t>
            </a:r>
            <a:r>
              <a:rPr dirty="0"/>
              <a:t> </a:t>
            </a:r>
            <a:r>
              <a:rPr dirty="0" err="1"/>
              <a:t>начала</a:t>
            </a:r>
            <a:r>
              <a:rPr dirty="0"/>
              <a:t> </a:t>
            </a:r>
            <a:r>
              <a:rPr dirty="0" err="1"/>
              <a:t>аналгезии</a:t>
            </a:r>
            <a:r>
              <a:rPr dirty="0"/>
              <a:t> </a:t>
            </a:r>
            <a:r>
              <a:rPr dirty="0" err="1"/>
              <a:t>после</a:t>
            </a:r>
            <a:r>
              <a:rPr dirty="0"/>
              <a:t> </a:t>
            </a:r>
            <a:r>
              <a:rPr dirty="0" err="1"/>
              <a:t>разовой</a:t>
            </a:r>
            <a:r>
              <a:rPr dirty="0"/>
              <a:t> </a:t>
            </a:r>
            <a:r>
              <a:rPr dirty="0" err="1"/>
              <a:t>дозы</a:t>
            </a:r>
            <a:r>
              <a:rPr dirty="0"/>
              <a:t> </a:t>
            </a:r>
            <a:r>
              <a:rPr dirty="0" err="1"/>
              <a:t>препарата</a:t>
            </a:r>
            <a:r>
              <a:rPr dirty="0"/>
              <a:t>; </a:t>
            </a:r>
          </a:p>
          <a:p>
            <a:pPr>
              <a:lnSpc>
                <a:spcPct val="90000"/>
              </a:lnSpc>
              <a:defRPr sz="2200"/>
            </a:pPr>
            <a:r>
              <a:rPr dirty="0"/>
              <a:t>• </a:t>
            </a:r>
            <a:r>
              <a:rPr dirty="0" err="1"/>
              <a:t>продолжительность</a:t>
            </a:r>
            <a:r>
              <a:rPr dirty="0"/>
              <a:t> </a:t>
            </a:r>
            <a:r>
              <a:rPr dirty="0" err="1"/>
              <a:t>действия</a:t>
            </a:r>
            <a:r>
              <a:rPr dirty="0"/>
              <a:t> </a:t>
            </a:r>
            <a:r>
              <a:rPr dirty="0" err="1"/>
              <a:t>разовой</a:t>
            </a:r>
            <a:r>
              <a:rPr dirty="0"/>
              <a:t> </a:t>
            </a:r>
            <a:r>
              <a:rPr dirty="0" err="1"/>
              <a:t>дозы</a:t>
            </a:r>
            <a:r>
              <a:rPr dirty="0"/>
              <a:t> </a:t>
            </a:r>
            <a:r>
              <a:rPr dirty="0" err="1"/>
              <a:t>препарата</a:t>
            </a:r>
            <a:r>
              <a:rPr dirty="0"/>
              <a:t>; </a:t>
            </a:r>
          </a:p>
          <a:p>
            <a:pPr>
              <a:lnSpc>
                <a:spcPct val="90000"/>
              </a:lnSpc>
              <a:defRPr sz="2200"/>
            </a:pPr>
            <a:r>
              <a:rPr dirty="0"/>
              <a:t>• </a:t>
            </a:r>
            <a:r>
              <a:rPr dirty="0" err="1"/>
              <a:t>разовые</a:t>
            </a:r>
            <a:r>
              <a:rPr dirty="0"/>
              <a:t> и </a:t>
            </a:r>
            <a:r>
              <a:rPr dirty="0" err="1"/>
              <a:t>суточные</a:t>
            </a:r>
            <a:r>
              <a:rPr dirty="0"/>
              <a:t> </a:t>
            </a:r>
            <a:r>
              <a:rPr dirty="0" err="1"/>
              <a:t>доза</a:t>
            </a:r>
            <a:r>
              <a:rPr dirty="0"/>
              <a:t> </a:t>
            </a:r>
            <a:r>
              <a:rPr dirty="0" err="1"/>
              <a:t>основного</a:t>
            </a:r>
            <a:r>
              <a:rPr dirty="0"/>
              <a:t> </a:t>
            </a:r>
            <a:r>
              <a:rPr dirty="0" err="1"/>
              <a:t>анальгетика</a:t>
            </a:r>
            <a:r>
              <a:rPr dirty="0"/>
              <a:t> в </a:t>
            </a:r>
            <a:r>
              <a:rPr dirty="0" err="1"/>
              <a:t>динамике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этапах</a:t>
            </a:r>
            <a:r>
              <a:rPr dirty="0"/>
              <a:t> </a:t>
            </a:r>
            <a:r>
              <a:rPr dirty="0" err="1"/>
              <a:t>терапии</a:t>
            </a:r>
            <a:r>
              <a:rPr dirty="0"/>
              <a:t>;</a:t>
            </a:r>
          </a:p>
          <a:p>
            <a:pPr>
              <a:lnSpc>
                <a:spcPct val="90000"/>
              </a:lnSpc>
              <a:defRPr sz="2200"/>
            </a:pPr>
            <a:r>
              <a:rPr dirty="0"/>
              <a:t> • </a:t>
            </a:r>
            <a:r>
              <a:rPr dirty="0" err="1"/>
              <a:t>суточные</a:t>
            </a:r>
            <a:r>
              <a:rPr dirty="0"/>
              <a:t> </a:t>
            </a:r>
            <a:r>
              <a:rPr dirty="0" err="1"/>
              <a:t>дозы</a:t>
            </a:r>
            <a:r>
              <a:rPr dirty="0"/>
              <a:t> </a:t>
            </a:r>
            <a:r>
              <a:rPr dirty="0" err="1"/>
              <a:t>дополнительных</a:t>
            </a:r>
            <a:r>
              <a:rPr dirty="0"/>
              <a:t> </a:t>
            </a:r>
            <a:r>
              <a:rPr dirty="0" err="1"/>
              <a:t>анальгетиков</a:t>
            </a:r>
            <a:r>
              <a:rPr dirty="0"/>
              <a:t>;</a:t>
            </a:r>
          </a:p>
          <a:p>
            <a:pPr>
              <a:lnSpc>
                <a:spcPct val="90000"/>
              </a:lnSpc>
              <a:defRPr sz="2200"/>
            </a:pPr>
            <a:r>
              <a:rPr dirty="0"/>
              <a:t> • </a:t>
            </a:r>
            <a:r>
              <a:rPr dirty="0" err="1"/>
              <a:t>длительность</a:t>
            </a:r>
            <a:r>
              <a:rPr dirty="0"/>
              <a:t> (</a:t>
            </a:r>
            <a:r>
              <a:rPr dirty="0" err="1"/>
              <a:t>количество</a:t>
            </a:r>
            <a:r>
              <a:rPr dirty="0"/>
              <a:t> </a:t>
            </a:r>
            <a:r>
              <a:rPr dirty="0" err="1"/>
              <a:t>суток</a:t>
            </a:r>
            <a:r>
              <a:rPr dirty="0"/>
              <a:t>) </a:t>
            </a:r>
            <a:r>
              <a:rPr dirty="0" err="1"/>
              <a:t>терапии</a:t>
            </a:r>
            <a:r>
              <a:rPr dirty="0"/>
              <a:t> </a:t>
            </a:r>
            <a:r>
              <a:rPr dirty="0" err="1"/>
              <a:t>анальгетиком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917">
              <a:srgbClr val="FFFFFF"/>
            </a:gs>
            <a:gs pos="100000">
              <a:srgbClr val="F3DED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Прямоугольник 3"/>
          <p:cNvSpPr/>
          <p:nvPr/>
        </p:nvSpPr>
        <p:spPr>
          <a:xfrm>
            <a:off x="395535" y="737838"/>
            <a:ext cx="8352930" cy="4615629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u="sng">
                <a:solidFill>
                  <a:srgbClr val="82010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Оценка переносимости противоболевой терапии </a:t>
            </a:r>
            <a:r>
              <a:rPr u="none">
                <a:solidFill>
                  <a:srgbClr val="000000"/>
                </a:solidFill>
              </a:rPr>
              <a:t>Оценка переносимости противоболевой терапии включает учет побочных эффектов предшествующей терапии и выявление основных побочных эффектов, связанных с приемом анальгетика: седации, головокружения, тошноты, рвоты, повышенного потоотделения, сухости во рту, головной боли, снижения аппетита, нарушения функций пищеварительного тракта (запоров, диареи), задержки мочи, общей слабости, психических расстройств.</a:t>
            </a:r>
          </a:p>
          <a:p>
            <a:endParaRPr u="none">
              <a:solidFill>
                <a:srgbClr val="000000"/>
              </a:solidFill>
            </a:endParaRPr>
          </a:p>
          <a:p>
            <a:r>
              <a:t> </a:t>
            </a:r>
            <a:r>
              <a:rPr sz="1600">
                <a:solidFill>
                  <a:srgbClr val="323B44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Степень выраженности побочных эффектов оценивается по 4‑балльной шкале</a:t>
            </a:r>
            <a:r>
              <a:t>: </a:t>
            </a:r>
          </a:p>
          <a:p>
            <a:pPr>
              <a:defRPr b="1">
                <a:solidFill>
                  <a:srgbClr val="FFFFFF"/>
                </a:solidFill>
              </a:defRPr>
            </a:pPr>
            <a:endParaRPr/>
          </a:p>
          <a:p>
            <a:pPr>
              <a:defRPr b="1">
                <a:solidFill>
                  <a:srgbClr val="820101"/>
                </a:solidFill>
              </a:defRPr>
            </a:pPr>
            <a:r>
              <a:t>0 баллов </a:t>
            </a:r>
            <a:r>
              <a:rPr b="0"/>
              <a:t>– побочные эффекты отсутствуют (отличная переносимость); </a:t>
            </a:r>
          </a:p>
          <a:p>
            <a:pPr>
              <a:defRPr>
                <a:solidFill>
                  <a:srgbClr val="820101"/>
                </a:solidFill>
              </a:defRPr>
            </a:pPr>
            <a:endParaRPr b="0"/>
          </a:p>
          <a:p>
            <a:pPr>
              <a:defRPr b="1">
                <a:solidFill>
                  <a:srgbClr val="820101"/>
                </a:solidFill>
              </a:defRPr>
            </a:pPr>
            <a:r>
              <a:t>1 балл </a:t>
            </a:r>
            <a:r>
              <a:rPr b="0"/>
              <a:t>– слабые побочные эффекты (хорошая переносимость); </a:t>
            </a:r>
          </a:p>
          <a:p>
            <a:pPr>
              <a:defRPr>
                <a:solidFill>
                  <a:srgbClr val="820101"/>
                </a:solidFill>
              </a:defRPr>
            </a:pPr>
            <a:endParaRPr b="0"/>
          </a:p>
          <a:p>
            <a:pPr>
              <a:defRPr b="1">
                <a:solidFill>
                  <a:srgbClr val="820101"/>
                </a:solidFill>
              </a:defRPr>
            </a:pPr>
            <a:r>
              <a:t>2 балла </a:t>
            </a:r>
            <a:r>
              <a:rPr b="0"/>
              <a:t>– умеренные побочные эффекты </a:t>
            </a:r>
            <a:r>
              <a:rPr sz="1600" b="0"/>
              <a:t>(удовлетворительная переносимость</a:t>
            </a:r>
            <a:r>
              <a:rPr b="0"/>
              <a:t>); </a:t>
            </a:r>
          </a:p>
          <a:p>
            <a:pPr>
              <a:defRPr b="1">
                <a:solidFill>
                  <a:srgbClr val="820101"/>
                </a:solidFill>
              </a:defRPr>
            </a:pPr>
            <a:endParaRPr b="0"/>
          </a:p>
          <a:p>
            <a:pPr>
              <a:defRPr b="1">
                <a:solidFill>
                  <a:srgbClr val="820101"/>
                </a:solidFill>
              </a:defRPr>
            </a:pPr>
            <a:r>
              <a:t>3 балла </a:t>
            </a:r>
            <a:r>
              <a:rPr b="0"/>
              <a:t>– выраженные побочные эффекты (плохая переносимость).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Объект 2"/>
          <p:cNvSpPr txBox="1">
            <a:spLocks noGrp="1"/>
          </p:cNvSpPr>
          <p:nvPr>
            <p:ph type="body" idx="1"/>
          </p:nvPr>
        </p:nvSpPr>
        <p:spPr>
          <a:xfrm>
            <a:off x="179511" y="692695"/>
            <a:ext cx="7776866" cy="5832650"/>
          </a:xfrm>
          <a:prstGeom prst="rect">
            <a:avLst/>
          </a:prstGeom>
        </p:spPr>
        <p:txBody>
          <a:bodyPr/>
          <a:lstStyle/>
          <a:p>
            <a:pPr marL="271576" indent="-271576" defTabSz="905255">
              <a:lnSpc>
                <a:spcPct val="80000"/>
              </a:lnSpc>
              <a:spcBef>
                <a:spcPts val="400"/>
              </a:spcBef>
              <a:defRPr sz="1979" b="1">
                <a:solidFill>
                  <a:srgbClr val="820101"/>
                </a:solidFill>
              </a:defRPr>
            </a:pPr>
            <a:r>
              <a:t>Несмотря на однозначный прогноз, больной нуждается в адекватном обезболивании с целью предотвращения действия боли на физическое, психическое и моральное состояние пациента и как можно более долгого сохранения его социальной активности.</a:t>
            </a:r>
          </a:p>
          <a:p>
            <a:pPr marL="271576" indent="-271576" defTabSz="905255">
              <a:lnSpc>
                <a:spcPct val="80000"/>
              </a:lnSpc>
              <a:spcBef>
                <a:spcPts val="400"/>
              </a:spcBef>
              <a:defRPr sz="1979">
                <a:solidFill>
                  <a:srgbClr val="363639"/>
                </a:solidFill>
                <a:effectLst>
                  <a:outerShdw blurRad="37719" dist="37719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Для решения этой проблемы необходимо придерживаться  некоторых правил</a:t>
            </a:r>
          </a:p>
          <a:p>
            <a:pPr marL="271576" indent="-271576" defTabSz="905255">
              <a:lnSpc>
                <a:spcPct val="80000"/>
              </a:lnSpc>
              <a:spcBef>
                <a:spcPts val="700"/>
              </a:spcBef>
              <a:defRPr sz="3168" b="1"/>
            </a:pPr>
            <a:r>
              <a:t>Принципы терапии:</a:t>
            </a:r>
            <a:endParaRPr sz="3762"/>
          </a:p>
          <a:p>
            <a:pPr marL="271576" indent="-271576" defTabSz="905255">
              <a:lnSpc>
                <a:spcPct val="80000"/>
              </a:lnSpc>
              <a:spcBef>
                <a:spcPts val="400"/>
              </a:spcBef>
              <a:defRPr sz="1782" b="1">
                <a:solidFill>
                  <a:srgbClr val="570001"/>
                </a:solidFill>
              </a:defRPr>
            </a:pPr>
            <a:r>
              <a:t>1 прием анальгетиков строго по времени с соблюдением дозировки</a:t>
            </a:r>
            <a:endParaRPr sz="1979"/>
          </a:p>
          <a:p>
            <a:pPr marL="271576" indent="-271576" defTabSz="905255">
              <a:lnSpc>
                <a:spcPct val="80000"/>
              </a:lnSpc>
              <a:spcBef>
                <a:spcPts val="400"/>
              </a:spcBef>
              <a:defRPr sz="1782"/>
            </a:pPr>
            <a:r>
              <a:t>анальгетик должен вводиться регулярно с целью предотвращения, а не устранения боли после ее возникновения; применение анальгетика «по требованию» требует значительно больших доз лекарственных средств и имеет отрицательное психологическое действие; Боль намного легче предупредить, чем потом купировать. Дозу анальгетика подбирают индивидуально в зависимости от интенсивности и характера болевого синдрома, добиваясь устранения или значительного облегчения боли.</a:t>
            </a:r>
            <a:endParaRPr sz="1979"/>
          </a:p>
          <a:p>
            <a:pPr marL="271576" indent="-271576" defTabSz="905255">
              <a:lnSpc>
                <a:spcPct val="80000"/>
              </a:lnSpc>
              <a:spcBef>
                <a:spcPts val="400"/>
              </a:spcBef>
              <a:defRPr sz="2178"/>
            </a:pPr>
            <a:endParaRPr sz="1979"/>
          </a:p>
          <a:p>
            <a:pPr marL="271576" indent="-271576" defTabSz="905255">
              <a:lnSpc>
                <a:spcPct val="80000"/>
              </a:lnSpc>
              <a:spcBef>
                <a:spcPts val="400"/>
              </a:spcBef>
              <a:defRPr sz="1979" b="1">
                <a:solidFill>
                  <a:srgbClr val="570001"/>
                </a:solidFill>
              </a:defRPr>
            </a:pPr>
            <a:r>
              <a:t>2. Анальгетики применяют «по восходящей</a:t>
            </a:r>
            <a:r>
              <a:rPr b="0"/>
              <a:t>»</a:t>
            </a:r>
            <a:r>
              <a:rPr b="0">
                <a:solidFill>
                  <a:srgbClr val="303030"/>
                </a:solidFill>
              </a:rPr>
              <a:t>, то есть от максимальной дозы слабодействующего опиата к минимальной дозе сильнодействующего.</a:t>
            </a:r>
          </a:p>
          <a:p>
            <a:pPr marL="271576" indent="-271576" defTabSz="905255">
              <a:lnSpc>
                <a:spcPct val="80000"/>
              </a:lnSpc>
              <a:spcBef>
                <a:spcPts val="400"/>
              </a:spcBef>
              <a:defRPr sz="1979"/>
            </a:pPr>
            <a:endParaRPr b="0">
              <a:solidFill>
                <a:srgbClr val="303030"/>
              </a:solidFill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Объект 2"/>
          <p:cNvSpPr txBox="1">
            <a:spLocks noGrp="1"/>
          </p:cNvSpPr>
          <p:nvPr>
            <p:ph type="body" idx="1"/>
          </p:nvPr>
        </p:nvSpPr>
        <p:spPr>
          <a:xfrm>
            <a:off x="179512" y="548680"/>
            <a:ext cx="5508611" cy="583264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82010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sz="2600" b="1" dirty="0" smtClean="0"/>
              <a:t>3.</a:t>
            </a:r>
            <a:r>
              <a:rPr lang="ru-RU" sz="2600" b="1" dirty="0"/>
              <a:t>И</a:t>
            </a:r>
            <a:r>
              <a:rPr sz="2600" b="1" dirty="0" err="1" smtClean="0"/>
              <a:t>спользование</a:t>
            </a:r>
            <a:r>
              <a:rPr sz="2600" b="1" dirty="0" smtClean="0"/>
              <a:t> </a:t>
            </a:r>
            <a:r>
              <a:rPr sz="2600" b="1" dirty="0" err="1"/>
              <a:t>адъювантных</a:t>
            </a:r>
            <a:r>
              <a:rPr sz="2600" b="1" dirty="0"/>
              <a:t> </a:t>
            </a:r>
            <a:r>
              <a:rPr sz="2600" b="1" dirty="0" err="1" smtClean="0"/>
              <a:t>средств</a:t>
            </a:r>
            <a:endParaRPr lang="ru-RU" sz="2600" b="1" dirty="0" smtClean="0"/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82010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sz="2600" dirty="0"/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lang="ru-RU" sz="2600" dirty="0" err="1" smtClean="0"/>
              <a:t>Н</a:t>
            </a:r>
            <a:r>
              <a:rPr sz="2600" dirty="0" err="1" smtClean="0"/>
              <a:t>еобходимо</a:t>
            </a:r>
            <a:r>
              <a:rPr sz="2600" dirty="0" smtClean="0"/>
              <a:t> </a:t>
            </a:r>
            <a:r>
              <a:rPr sz="2600" dirty="0" err="1"/>
              <a:t>учитывать</a:t>
            </a:r>
            <a:r>
              <a:rPr sz="2600" dirty="0"/>
              <a:t> </a:t>
            </a:r>
            <a:r>
              <a:rPr sz="2600" dirty="0" err="1"/>
              <a:t>патофизиологическую</a:t>
            </a:r>
            <a:r>
              <a:rPr sz="2600" dirty="0"/>
              <a:t> </a:t>
            </a:r>
            <a:r>
              <a:rPr sz="2600" dirty="0" err="1"/>
              <a:t>основу</a:t>
            </a:r>
            <a:r>
              <a:rPr sz="2600" dirty="0"/>
              <a:t> </a:t>
            </a:r>
            <a:r>
              <a:rPr sz="2600" dirty="0" err="1"/>
              <a:t>боли</a:t>
            </a:r>
            <a:r>
              <a:rPr sz="2600" dirty="0"/>
              <a:t> (</a:t>
            </a:r>
            <a:r>
              <a:rPr sz="2600" dirty="0" err="1"/>
              <a:t>ноцицептивная</a:t>
            </a:r>
            <a:r>
              <a:rPr sz="2600" dirty="0"/>
              <a:t> </a:t>
            </a:r>
            <a:r>
              <a:rPr sz="2600" dirty="0" err="1"/>
              <a:t>или</a:t>
            </a:r>
            <a:r>
              <a:rPr sz="2600" dirty="0"/>
              <a:t> </a:t>
            </a:r>
            <a:r>
              <a:rPr sz="2600" dirty="0" err="1"/>
              <a:t>нейропатическая</a:t>
            </a:r>
            <a:r>
              <a:rPr sz="2600" dirty="0"/>
              <a:t>) и </a:t>
            </a:r>
            <a:r>
              <a:rPr sz="2600" dirty="0" err="1"/>
              <a:t>ее</a:t>
            </a:r>
            <a:r>
              <a:rPr sz="2600" dirty="0"/>
              <a:t> </a:t>
            </a:r>
            <a:r>
              <a:rPr sz="2600" dirty="0" err="1"/>
              <a:t>локализацию</a:t>
            </a:r>
            <a:r>
              <a:rPr sz="2600" dirty="0"/>
              <a:t> (</a:t>
            </a:r>
            <a:r>
              <a:rPr sz="2600" dirty="0" err="1"/>
              <a:t>висцеральная</a:t>
            </a:r>
            <a:r>
              <a:rPr sz="2600" dirty="0"/>
              <a:t> </a:t>
            </a:r>
            <a:r>
              <a:rPr sz="2600" dirty="0" err="1"/>
              <a:t>или</a:t>
            </a:r>
            <a:r>
              <a:rPr sz="2600" dirty="0"/>
              <a:t> </a:t>
            </a:r>
            <a:r>
              <a:rPr sz="2600" dirty="0" err="1"/>
              <a:t>костно-суставная</a:t>
            </a:r>
            <a:r>
              <a:rPr sz="2600" dirty="0"/>
              <a:t>) и </a:t>
            </a:r>
            <a:r>
              <a:rPr sz="2600" dirty="0" err="1"/>
              <a:t>дополнять</a:t>
            </a:r>
            <a:r>
              <a:rPr sz="2600" dirty="0"/>
              <a:t> </a:t>
            </a:r>
            <a:r>
              <a:rPr sz="2600" dirty="0" err="1"/>
              <a:t>обезболивающую</a:t>
            </a:r>
            <a:r>
              <a:rPr sz="2600" dirty="0"/>
              <a:t> </a:t>
            </a:r>
            <a:r>
              <a:rPr sz="2600" dirty="0" err="1"/>
              <a:t>терапию</a:t>
            </a:r>
            <a:r>
              <a:rPr sz="2600" dirty="0"/>
              <a:t> </a:t>
            </a:r>
            <a:r>
              <a:rPr sz="2600" dirty="0" err="1"/>
              <a:t>ко-анальгетиками</a:t>
            </a:r>
            <a:r>
              <a:rPr sz="2600" dirty="0"/>
              <a:t> (</a:t>
            </a:r>
            <a:r>
              <a:rPr sz="2600" dirty="0" err="1"/>
              <a:t>антидепрессантами</a:t>
            </a:r>
            <a:r>
              <a:rPr sz="2600" dirty="0"/>
              <a:t>, </a:t>
            </a:r>
            <a:r>
              <a:rPr sz="2600" dirty="0" err="1"/>
              <a:t>антикон‑вульсантами</a:t>
            </a:r>
            <a:r>
              <a:rPr sz="2600" dirty="0"/>
              <a:t>, </a:t>
            </a:r>
            <a:r>
              <a:rPr sz="2600" dirty="0" err="1"/>
              <a:t>спазмолитиками</a:t>
            </a:r>
            <a:r>
              <a:rPr sz="2600" dirty="0"/>
              <a:t>, </a:t>
            </a:r>
            <a:r>
              <a:rPr sz="2600" dirty="0" err="1"/>
              <a:t>глюкокортикостероидами</a:t>
            </a:r>
            <a:r>
              <a:rPr sz="2600" dirty="0"/>
              <a:t> и </a:t>
            </a:r>
            <a:r>
              <a:rPr sz="2600" dirty="0" err="1"/>
              <a:t>т.д</a:t>
            </a:r>
            <a:r>
              <a:rPr sz="2600" dirty="0"/>
              <a:t>.), </a:t>
            </a:r>
            <a:r>
              <a:rPr sz="2600" dirty="0" err="1"/>
              <a:t>которые</a:t>
            </a:r>
            <a:r>
              <a:rPr sz="2600" dirty="0"/>
              <a:t> </a:t>
            </a:r>
            <a:r>
              <a:rPr sz="2600" dirty="0" err="1"/>
              <a:t>могут</a:t>
            </a:r>
            <a:r>
              <a:rPr sz="2600" dirty="0"/>
              <a:t> </a:t>
            </a:r>
            <a:r>
              <a:rPr sz="2600" dirty="0" err="1"/>
              <a:t>применяться</a:t>
            </a:r>
            <a:r>
              <a:rPr sz="2600" dirty="0"/>
              <a:t> </a:t>
            </a:r>
            <a:r>
              <a:rPr sz="2600" dirty="0" err="1"/>
              <a:t>на</a:t>
            </a:r>
            <a:r>
              <a:rPr sz="2600" dirty="0"/>
              <a:t> </a:t>
            </a:r>
            <a:r>
              <a:rPr sz="2600" dirty="0" err="1"/>
              <a:t>любой</a:t>
            </a:r>
            <a:r>
              <a:rPr sz="2600" dirty="0"/>
              <a:t> </a:t>
            </a:r>
            <a:r>
              <a:rPr sz="2600" dirty="0" err="1"/>
              <a:t>ступени</a:t>
            </a:r>
            <a:r>
              <a:rPr sz="2600" dirty="0"/>
              <a:t> </a:t>
            </a:r>
            <a:r>
              <a:rPr sz="2600" dirty="0" err="1"/>
              <a:t>обезболивания</a:t>
            </a:r>
            <a:r>
              <a:rPr sz="2000" dirty="0"/>
              <a:t>;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 b="1"/>
            </a:pPr>
            <a:endParaRPr lang="ru-RU" sz="2000" dirty="0" smtClean="0"/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 b="1"/>
            </a:pPr>
            <a:endParaRPr lang="ru-RU" sz="2000" dirty="0"/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 b="1"/>
            </a:pPr>
            <a:endParaRPr lang="ru-RU" sz="2000" dirty="0" smtClean="0"/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 b="1"/>
            </a:pPr>
            <a:endParaRPr lang="ru-RU" sz="2000" dirty="0"/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 b="1"/>
            </a:pPr>
            <a:endParaRPr lang="ru-RU" sz="2000" dirty="0" smtClean="0"/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 b="1"/>
            </a:pPr>
            <a:endParaRPr lang="ru-RU" sz="2000" dirty="0"/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 b="1"/>
            </a:pPr>
            <a:endParaRPr lang="ru-RU" sz="2000" dirty="0" smtClean="0"/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 b="1">
                <a:solidFill>
                  <a:srgbClr val="570001"/>
                </a:solidFill>
              </a:defRPr>
            </a:pPr>
            <a:r>
              <a:rPr lang="ru-RU" sz="2600" dirty="0"/>
              <a:t>4. Предпочтительно применение препаратов </a:t>
            </a:r>
            <a:r>
              <a:rPr lang="ru-RU" sz="2600" dirty="0" smtClean="0"/>
              <a:t>внутрь: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 b="1">
                <a:solidFill>
                  <a:srgbClr val="570001"/>
                </a:solidFill>
              </a:defRPr>
            </a:pPr>
            <a:endParaRPr lang="ru-RU" sz="2600" dirty="0"/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 b="1">
                <a:solidFill>
                  <a:srgbClr val="570001"/>
                </a:solidFill>
              </a:defRPr>
            </a:pPr>
            <a:r>
              <a:rPr lang="ru-RU" sz="20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Segoe Script" panose="020B0504020000000003" pitchFamily="34" charset="0"/>
                <a:cs typeface="Aparajita" panose="020B0604020202020204" pitchFamily="34" charset="0"/>
              </a:rPr>
              <a:t>П</a:t>
            </a:r>
            <a:r>
              <a:rPr lang="ru-RU" sz="20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редпочтение должно отдаваться пероральному способу введения анальгетика как наиболее эффективному, простому, удобному и наименее болезненному для большинства пациентов; альтернативой пероральным лекарственным формам являются суппозитории с НПВС и </a:t>
            </a:r>
            <a:r>
              <a:rPr lang="ru-RU" sz="2000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трансдермальные</a:t>
            </a:r>
            <a:r>
              <a:rPr lang="ru-RU" sz="20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терапевтические системы </a:t>
            </a:r>
            <a:r>
              <a:rPr lang="ru-RU" sz="2000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опиоидов</a:t>
            </a:r>
            <a:r>
              <a:rPr lang="ru-RU" sz="20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; к инъекционному способу введения анальгетиков для постоянной терапии ХБС следует прибегать в исключительных случаях при невозможности использования </a:t>
            </a:r>
            <a:r>
              <a:rPr lang="ru-RU" sz="2000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неинвазивных</a:t>
            </a:r>
            <a:r>
              <a:rPr lang="ru-RU" sz="20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лекарственных форм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 b="1"/>
            </a:pPr>
            <a:endParaRPr lang="ru-RU" sz="2000" dirty="0"/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 b="1"/>
            </a:pPr>
            <a:endParaRPr lang="ru-RU" sz="2000" dirty="0" smtClean="0"/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 b="1"/>
            </a:pPr>
            <a:endParaRPr lang="ru-RU" sz="2000" dirty="0"/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 b="1"/>
            </a:pPr>
            <a:endParaRPr sz="2000" dirty="0"/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 b="1"/>
            </a:pPr>
            <a:endParaRPr sz="2000" dirty="0"/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sz="1400" dirty="0">
                <a:latin typeface="Gautami" panose="020B0502040204020203" pitchFamily="34" charset="0"/>
                <a:cs typeface="Gautami" panose="020B0502040204020203" pitchFamily="34" charset="0"/>
              </a:rPr>
              <a:t/>
            </a:r>
            <a:br>
              <a:rPr sz="1400" dirty="0">
                <a:latin typeface="Gautami" panose="020B0502040204020203" pitchFamily="34" charset="0"/>
                <a:cs typeface="Gautami" panose="020B0502040204020203" pitchFamily="34" charset="0"/>
              </a:rPr>
            </a:br>
            <a:endParaRPr sz="1400" dirty="0">
              <a:latin typeface="Gautami" panose="020B0502040204020203" pitchFamily="34" charset="0"/>
              <a:cs typeface="Gautami" panose="020B0502040204020203" pitchFamily="34" charset="0"/>
            </a:endParaRPr>
          </a:p>
        </p:txBody>
      </p:sp>
      <p:sp>
        <p:nvSpPr>
          <p:cNvPr id="2" name="Правая круглая скобка 1"/>
          <p:cNvSpPr/>
          <p:nvPr/>
        </p:nvSpPr>
        <p:spPr>
          <a:xfrm>
            <a:off x="5664380" y="1052736"/>
            <a:ext cx="108012" cy="1080120"/>
          </a:xfrm>
          <a:prstGeom prst="rightBracket">
            <a:avLst/>
          </a:prstGeom>
          <a:noFill/>
          <a:ln w="22225" cap="flat">
            <a:solidFill>
              <a:schemeClr val="accent1"/>
            </a:solidFill>
            <a:prstDash val="solid"/>
            <a:round/>
          </a:ln>
          <a:effectLst>
            <a:outerShdw blurRad="50800" dist="12700" dir="528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" name="Правая круглая скобка 2"/>
          <p:cNvSpPr/>
          <p:nvPr/>
        </p:nvSpPr>
        <p:spPr>
          <a:xfrm>
            <a:off x="5418094" y="3501008"/>
            <a:ext cx="216024" cy="1368152"/>
          </a:xfrm>
          <a:prstGeom prst="rightBracket">
            <a:avLst/>
          </a:prstGeom>
          <a:noFill/>
          <a:ln w="22225" cap="flat">
            <a:solidFill>
              <a:schemeClr val="accent1"/>
            </a:solidFill>
            <a:prstDash val="solid"/>
            <a:round/>
          </a:ln>
          <a:effectLst>
            <a:outerShdw blurRad="50800" dist="12700" dir="528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836712"/>
            <a:ext cx="2631691" cy="239045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rgbClr val="EBEBEB"/>
            </a:gs>
            <a:gs pos="100000">
              <a:srgbClr val="F3DED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Объект 2"/>
          <p:cNvSpPr txBox="1">
            <a:spLocks noGrp="1"/>
          </p:cNvSpPr>
          <p:nvPr>
            <p:ph type="body" sz="half" idx="1"/>
          </p:nvPr>
        </p:nvSpPr>
        <p:spPr>
          <a:xfrm>
            <a:off x="24662" y="334610"/>
            <a:ext cx="3239564" cy="386480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SzTx/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от «слабых к сильным»</a:t>
            </a:r>
          </a:p>
          <a:p>
            <a:pPr marL="0" indent="0">
              <a:buSzTx/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Подразумевает трехступенчатую схему использования анальгетиков рекомендованной ВОЗ в 1988 г.</a:t>
            </a:r>
          </a:p>
          <a:p>
            <a:pPr marL="0" indent="0">
              <a:buSzTx/>
              <a:buNone/>
            </a:pPr>
            <a:endParaRPr lang="ru-RU" sz="1600" dirty="0"/>
          </a:p>
          <a:p>
            <a:pPr marL="0" indent="0">
              <a:buSzTx/>
              <a:buNone/>
            </a:pPr>
            <a:endParaRPr lang="ru-RU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SzTx/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 от ступени на ступень необходимо производить только в тех случаях, когда препарат неэффективен даже в своей максимальной дозе.</a:t>
            </a:r>
            <a:r>
              <a:rPr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38960360"/>
              </p:ext>
            </p:extLst>
          </p:nvPr>
        </p:nvGraphicFramePr>
        <p:xfrm>
          <a:off x="3923928" y="2102025"/>
          <a:ext cx="460851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Левая круглая скобка 2"/>
          <p:cNvSpPr/>
          <p:nvPr/>
        </p:nvSpPr>
        <p:spPr>
          <a:xfrm>
            <a:off x="3996342" y="4145632"/>
            <a:ext cx="360040" cy="967568"/>
          </a:xfrm>
          <a:prstGeom prst="leftBracket">
            <a:avLst/>
          </a:prstGeom>
          <a:noFill/>
          <a:ln w="22225" cap="flat">
            <a:solidFill>
              <a:schemeClr val="accent1"/>
            </a:solidFill>
            <a:prstDash val="solid"/>
            <a:round/>
          </a:ln>
          <a:effectLst>
            <a:outerShdw blurRad="50800" dist="12700" dir="528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316949">
            <a:off x="5526285" y="2795039"/>
            <a:ext cx="144601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Сильные</a:t>
            </a:r>
            <a:r>
              <a:rPr lang="ru-RU" sz="1200" b="1" dirty="0" smtClean="0">
                <a:ln w="1905"/>
                <a:solidFill>
                  <a:srgbClr val="FFFF00"/>
                </a:solidFill>
              </a:rPr>
              <a:t> </a:t>
            </a:r>
            <a:r>
              <a:rPr lang="ru-RU" sz="1200" b="1" dirty="0" smtClean="0">
                <a:ln w="1905"/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опиоиды</a:t>
            </a:r>
            <a:endParaRPr lang="ru-RU" sz="1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Левая круглая скобка 5"/>
          <p:cNvSpPr/>
          <p:nvPr/>
        </p:nvSpPr>
        <p:spPr>
          <a:xfrm>
            <a:off x="4782547" y="3040678"/>
            <a:ext cx="144016" cy="800474"/>
          </a:xfrm>
          <a:prstGeom prst="leftBracket">
            <a:avLst/>
          </a:prstGeom>
          <a:noFill/>
          <a:ln w="22225" cap="flat">
            <a:solidFill>
              <a:schemeClr val="accent1"/>
            </a:solidFill>
            <a:prstDash val="solid"/>
            <a:round/>
          </a:ln>
          <a:effectLst>
            <a:outerShdw blurRad="50800" dist="12700" dir="528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7" name="Левая круглая скобка 6"/>
          <p:cNvSpPr/>
          <p:nvPr/>
        </p:nvSpPr>
        <p:spPr>
          <a:xfrm>
            <a:off x="5213317" y="2183969"/>
            <a:ext cx="144016" cy="720080"/>
          </a:xfrm>
          <a:prstGeom prst="leftBracket">
            <a:avLst/>
          </a:prstGeom>
          <a:noFill/>
          <a:ln w="22225" cap="flat">
            <a:solidFill>
              <a:schemeClr val="accent1"/>
            </a:solidFill>
            <a:prstDash val="solid"/>
            <a:round/>
          </a:ln>
          <a:effectLst>
            <a:outerShdw blurRad="50800" dist="12700" dir="528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9019" y="4721993"/>
            <a:ext cx="120257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Слабая боль</a:t>
            </a:r>
            <a:endParaRPr lang="ru-RU" sz="1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9564" y="3471629"/>
            <a:ext cx="151355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Умеренная боль</a:t>
            </a:r>
            <a:endParaRPr lang="ru-RU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6057" y="2267010"/>
            <a:ext cx="1160894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Сильная боль</a:t>
            </a:r>
            <a:endParaRPr lang="ru-RU" sz="1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люс 10"/>
          <p:cNvSpPr/>
          <p:nvPr/>
        </p:nvSpPr>
        <p:spPr>
          <a:xfrm>
            <a:off x="6981176" y="2579300"/>
            <a:ext cx="245814" cy="324749"/>
          </a:xfrm>
          <a:prstGeom prst="mathPlus">
            <a:avLst/>
          </a:prstGeom>
          <a:solidFill>
            <a:srgbClr val="FFFFFF"/>
          </a:solidFill>
          <a:ln w="22225" cap="flat">
            <a:solidFill>
              <a:schemeClr val="accent1"/>
            </a:solidFill>
            <a:prstDash val="solid"/>
            <a:round/>
          </a:ln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Плюс 12"/>
          <p:cNvSpPr/>
          <p:nvPr/>
        </p:nvSpPr>
        <p:spPr>
          <a:xfrm>
            <a:off x="7503869" y="3564153"/>
            <a:ext cx="288032" cy="307713"/>
          </a:xfrm>
          <a:prstGeom prst="mathPlus">
            <a:avLst/>
          </a:prstGeom>
          <a:solidFill>
            <a:srgbClr val="FFFFFF"/>
          </a:solidFill>
          <a:ln w="22225" cap="flat">
            <a:solidFill>
              <a:schemeClr val="accent1"/>
            </a:solidFill>
            <a:prstDash val="solid"/>
            <a:round/>
          </a:ln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03869" y="2575639"/>
            <a:ext cx="102464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Адъюванты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884368" y="3564153"/>
            <a:ext cx="106311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Адъюванты </a:t>
            </a:r>
            <a:endParaRPr lang="ru-RU" sz="1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02717" y="4745077"/>
            <a:ext cx="957314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r>
              <a:rPr lang="ru-RU" sz="11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дъюванты</a:t>
            </a:r>
            <a:endParaRPr lang="ru-RU" sz="11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Кольцо 17"/>
          <p:cNvSpPr/>
          <p:nvPr/>
        </p:nvSpPr>
        <p:spPr>
          <a:xfrm>
            <a:off x="8100392" y="4854804"/>
            <a:ext cx="45719" cy="45719"/>
          </a:xfrm>
          <a:prstGeom prst="donut">
            <a:avLst/>
          </a:prstGeom>
          <a:solidFill>
            <a:srgbClr val="FFFFFF"/>
          </a:solidFill>
          <a:ln w="22225" cap="flat">
            <a:solidFill>
              <a:schemeClr val="accent1"/>
            </a:solidFill>
            <a:prstDash val="solid"/>
            <a:round/>
          </a:ln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Заголовок 1"/>
          <p:cNvSpPr txBox="1">
            <a:spLocks noGrp="1"/>
          </p:cNvSpPr>
          <p:nvPr>
            <p:ph type="title"/>
          </p:nvPr>
        </p:nvSpPr>
        <p:spPr>
          <a:xfrm>
            <a:off x="323528" y="1953911"/>
            <a:ext cx="4132315" cy="388843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31520">
              <a:defRPr sz="112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sz="1600" b="1" dirty="0" err="1" smtClean="0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Ненаркотические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1600" b="1" dirty="0" smtClean="0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1600" b="1" dirty="0" err="1" smtClean="0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анальгетики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. 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ru-RU" sz="1600" dirty="0" smtClean="0"/>
              <a:t>Это </a:t>
            </a:r>
            <a:r>
              <a:rPr lang="ru-RU" sz="1600" dirty="0"/>
              <a:t>группа препаратов включает в себя длинный список </a:t>
            </a:r>
            <a:r>
              <a:rPr lang="ru-RU" sz="1600" dirty="0" smtClean="0"/>
              <a:t>лекарственных средств </a:t>
            </a:r>
            <a:r>
              <a:rPr lang="ru-RU" sz="1600" dirty="0"/>
              <a:t>разных типов. Однако их объединяет похожий принцип действия: происходит подавление фермента циклооксигеназы, который способствует развитию воспалительного процесса в организме.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Black"/>
                <a:sym typeface="Arial Black"/>
              </a:rPr>
              <a:t>Они об</a:t>
            </a:r>
            <a:r>
              <a:rPr sz="1600" b="1" dirty="0" err="1" smtClean="0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ладают</a:t>
            </a:r>
            <a:r>
              <a:rPr sz="1600" b="1" dirty="0" smtClean="0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1600" b="1" dirty="0" err="1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болеутоляющим</a:t>
            </a:r>
            <a:r>
              <a:rPr sz="1600" b="1" dirty="0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, </a:t>
            </a:r>
            <a:r>
              <a:rPr sz="1600" b="1" dirty="0" err="1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жаропонижающим</a:t>
            </a:r>
            <a:r>
              <a:rPr sz="1600" b="1" dirty="0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, </a:t>
            </a:r>
            <a:r>
              <a:rPr sz="1600" b="1" dirty="0" err="1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противовоспалительным</a:t>
            </a:r>
            <a:r>
              <a:rPr sz="1600" b="1" dirty="0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и </a:t>
            </a:r>
            <a:r>
              <a:rPr sz="1600" b="1" dirty="0" err="1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десенсибилизирующим</a:t>
            </a:r>
            <a:r>
              <a:rPr sz="1600" b="1" dirty="0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1600" b="1" dirty="0" err="1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эффектами</a:t>
            </a:r>
            <a:r>
              <a:rPr sz="1600" b="1" dirty="0" smtClean="0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sz="1600" b="1" dirty="0" smtClean="0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1200" u="sng" dirty="0" err="1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Эти</a:t>
            </a:r>
            <a:r>
              <a:rPr sz="1200" u="sng" dirty="0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1200" u="sng" dirty="0" err="1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препараты</a:t>
            </a:r>
            <a:r>
              <a:rPr sz="1200" u="sng" dirty="0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в </a:t>
            </a:r>
            <a:r>
              <a:rPr sz="1200" u="sng" dirty="0" err="1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результате</a:t>
            </a:r>
            <a:r>
              <a:rPr sz="1200" u="sng" dirty="0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1200" u="sng" dirty="0" err="1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выраженного</a:t>
            </a:r>
            <a:r>
              <a:rPr sz="1200" u="sng" dirty="0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1200" u="sng" dirty="0" err="1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противовоспалительного</a:t>
            </a:r>
            <a:r>
              <a:rPr sz="1200" u="sng" dirty="0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1200" u="sng" dirty="0" err="1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действия</a:t>
            </a:r>
            <a:r>
              <a:rPr sz="1200" u="sng" dirty="0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1200" u="sng" dirty="0" err="1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называются</a:t>
            </a:r>
            <a:r>
              <a:rPr sz="1200" u="sng" dirty="0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"</a:t>
            </a:r>
            <a:r>
              <a:rPr sz="1200" u="sng" dirty="0" err="1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нестероидные</a:t>
            </a:r>
            <a:r>
              <a:rPr sz="1200" u="sng" dirty="0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1200" u="sng" dirty="0" err="1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противовоспалительные</a:t>
            </a:r>
            <a:r>
              <a:rPr sz="1200" u="sng" dirty="0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1200" u="sng" dirty="0" err="1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средства</a:t>
            </a:r>
            <a:r>
              <a:rPr sz="1200" u="sng" dirty="0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" (НПВС)</a:t>
            </a:r>
            <a:r>
              <a:rPr dirty="0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dirty="0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dirty="0">
                <a:solidFill>
                  <a:schemeClr val="tx2">
                    <a:lumMod val="50000"/>
                  </a:schemeClr>
                </a:solidFill>
              </a:rPr>
            </a:br>
            <a:r>
              <a:rPr dirty="0"/>
              <a:t/>
            </a:r>
            <a:br>
              <a:rPr dirty="0"/>
            </a:br>
            <a:r>
              <a:rPr sz="1280" dirty="0"/>
              <a:t/>
            </a:r>
            <a:br>
              <a:rPr sz="1280" dirty="0"/>
            </a:br>
            <a:r>
              <a:rPr sz="1280" dirty="0"/>
              <a:t/>
            </a:r>
            <a:br>
              <a:rPr sz="1280" dirty="0"/>
            </a:br>
            <a:r>
              <a:rPr sz="1280" dirty="0"/>
              <a:t/>
            </a:r>
            <a:br>
              <a:rPr sz="1280" dirty="0"/>
            </a:br>
            <a:endParaRPr sz="1280" dirty="0"/>
          </a:p>
        </p:txBody>
      </p:sp>
      <p:pic>
        <p:nvPicPr>
          <p:cNvPr id="237" name="Рисунок 11" descr="Рисунок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62221" y="764704"/>
            <a:ext cx="1826479" cy="136815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5076035" y="3212976"/>
            <a:ext cx="299902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Gabriola" panose="04040605051002020D02" pitchFamily="82" charset="0"/>
                <a:cs typeface="Gautami" panose="020B0502040204020203" pitchFamily="34" charset="0"/>
                <a:sym typeface="Impact"/>
              </a:rPr>
              <a:t>Организмом вырабатываются 2 типа ферментов циклооксигеназы: ЦОГ-1, ЦОГ-2. Первый из них участвует в работе организма в здоровом состоянии,  Второй (ЦОГ-2) вырабатывается в случаях, когда начинает развиваться воспалительный процесс. Нестероидные противовоспалительные средства (НПВС) могут воздействовать на оба типа ферментов или только на один из них (ЦОГ-1, ЦОГ-2</a:t>
            </a:r>
            <a:r>
              <a:rPr lang="ru-RU" sz="1100" dirty="0">
                <a:solidFill>
                  <a:srgbClr val="262626"/>
                </a:solidFill>
                <a:latin typeface="Impact"/>
                <a:cs typeface="Gautami" panose="020B0502040204020203" pitchFamily="34" charset="0"/>
                <a:sym typeface="Impact"/>
              </a:rPr>
              <a:t/>
            </a:r>
            <a:br>
              <a:rPr lang="ru-RU" sz="1100" dirty="0">
                <a:solidFill>
                  <a:srgbClr val="262626"/>
                </a:solidFill>
                <a:latin typeface="Impact"/>
                <a:cs typeface="Gautami" panose="020B0502040204020203" pitchFamily="34" charset="0"/>
                <a:sym typeface="Impact"/>
              </a:rPr>
            </a:br>
            <a:r>
              <a:rPr lang="ru-RU" sz="1100" dirty="0">
                <a:solidFill>
                  <a:srgbClr val="262626"/>
                </a:solidFill>
                <a:latin typeface="Impact"/>
                <a:cs typeface="Gautami" panose="020B0502040204020203" pitchFamily="34" charset="0"/>
                <a:sym typeface="Impact"/>
              </a:rPr>
              <a:t/>
            </a:r>
            <a:br>
              <a:rPr lang="ru-RU" sz="1100" dirty="0">
                <a:solidFill>
                  <a:srgbClr val="262626"/>
                </a:solidFill>
                <a:latin typeface="Impact"/>
                <a:cs typeface="Gautami" panose="020B0502040204020203" pitchFamily="34" charset="0"/>
                <a:sym typeface="Impact"/>
              </a:rPr>
            </a:br>
            <a:endParaRPr lang="ru-RU" sz="1100" dirty="0">
              <a:cs typeface="Gautami" panose="020B0502040204020203" pitchFamily="34" charset="0"/>
            </a:endParaRPr>
          </a:p>
        </p:txBody>
      </p:sp>
      <p:sp>
        <p:nvSpPr>
          <p:cNvPr id="3" name="Левая фигурная скобка 2"/>
          <p:cNvSpPr/>
          <p:nvPr/>
        </p:nvSpPr>
        <p:spPr>
          <a:xfrm>
            <a:off x="4788024" y="3212976"/>
            <a:ext cx="432048" cy="1656184"/>
          </a:xfrm>
          <a:prstGeom prst="leftBrace">
            <a:avLst/>
          </a:prstGeom>
          <a:noFill/>
          <a:ln w="22225" cap="flat">
            <a:solidFill>
              <a:schemeClr val="accent1"/>
            </a:solidFill>
            <a:prstDash val="solid"/>
            <a:round/>
          </a:ln>
          <a:effectLst>
            <a:outerShdw blurRad="50800" dist="12700" dir="528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837068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9790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Заголовок 1"/>
          <p:cNvSpPr txBox="1">
            <a:spLocks noGrp="1"/>
          </p:cNvSpPr>
          <p:nvPr>
            <p:ph type="title"/>
          </p:nvPr>
        </p:nvSpPr>
        <p:spPr>
          <a:xfrm>
            <a:off x="3491879" y="2852935"/>
            <a:ext cx="5650696" cy="3240361"/>
          </a:xfrm>
          <a:prstGeom prst="rect">
            <a:avLst/>
          </a:prstGeom>
        </p:spPr>
        <p:txBody>
          <a:bodyPr/>
          <a:lstStyle/>
          <a:p>
            <a:pPr>
              <a:defRPr sz="1600"/>
            </a:pPr>
            <a:r>
              <a:t>У онкологических больных боль не является временным ощущением, биологической защитной роли не играет и сопровождается рядом сопутствующих нарушении в организме.</a:t>
            </a:r>
            <a:br/>
            <a:r>
              <a:t>Клиническая картинка зависит от пораженного органа , конституции больного, его психики и индивидуального порока чувствительности.</a:t>
            </a:r>
            <a:br/>
            <a:r>
              <a:t/>
            </a:r>
            <a:br/>
            <a:r>
              <a:t/>
            </a:r>
            <a:br/>
            <a:r>
              <a:rPr>
                <a:solidFill>
                  <a:srgbClr val="820101"/>
                </a:solidFill>
              </a:rPr>
              <a:t>Патогенез таких состоянии достаточно сложен, поэтому в онкологии принято говорить о  хроническом болевом синдроме  </a:t>
            </a:r>
          </a:p>
        </p:txBody>
      </p:sp>
      <p:sp>
        <p:nvSpPr>
          <p:cNvPr id="125" name="Объект 2"/>
          <p:cNvSpPr txBox="1">
            <a:spLocks noGrp="1"/>
          </p:cNvSpPr>
          <p:nvPr>
            <p:ph type="body" sz="half" idx="1"/>
          </p:nvPr>
        </p:nvSpPr>
        <p:spPr>
          <a:xfrm>
            <a:off x="971600" y="692695"/>
            <a:ext cx="7533455" cy="2409450"/>
          </a:xfrm>
          <a:prstGeom prst="rect">
            <a:avLst/>
          </a:prstGeom>
        </p:spPr>
        <p:txBody>
          <a:bodyPr/>
          <a:lstStyle>
            <a:lvl1pPr marL="0" indent="45719">
              <a:buSzTx/>
              <a:buNone/>
              <a:defRPr>
                <a:solidFill>
                  <a:srgbClr val="82010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Боль-это субъективное психо-эмоциональное состояние, связанное с повреждением ткани либо с воздействием потенциально повреждающих факторов</a:t>
            </a:r>
          </a:p>
        </p:txBody>
      </p:sp>
      <p:pic>
        <p:nvPicPr>
          <p:cNvPr id="126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519" y="2780927"/>
            <a:ext cx="2952329" cy="21681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Заголовок 1"/>
          <p:cNvSpPr txBox="1">
            <a:spLocks noGrp="1"/>
          </p:cNvSpPr>
          <p:nvPr>
            <p:ph type="title"/>
          </p:nvPr>
        </p:nvSpPr>
        <p:spPr>
          <a:xfrm>
            <a:off x="539552" y="332656"/>
            <a:ext cx="6781801" cy="736105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rPr dirty="0" err="1"/>
              <a:t>Неопиоидные</a:t>
            </a:r>
            <a:r>
              <a:rPr dirty="0"/>
              <a:t> </a:t>
            </a:r>
            <a:r>
              <a:rPr dirty="0" err="1"/>
              <a:t>анальгетики</a:t>
            </a:r>
            <a:r>
              <a:rPr dirty="0"/>
              <a:t> (I </a:t>
            </a:r>
            <a:r>
              <a:rPr dirty="0" err="1"/>
              <a:t>ступень</a:t>
            </a:r>
            <a:r>
              <a:rPr dirty="0"/>
              <a:t>) </a:t>
            </a:r>
            <a:br>
              <a:rPr dirty="0"/>
            </a:br>
            <a:endParaRPr dirty="0"/>
          </a:p>
        </p:txBody>
      </p:sp>
      <p:graphicFrame>
        <p:nvGraphicFramePr>
          <p:cNvPr id="240" name="Объект 3"/>
          <p:cNvGraphicFramePr/>
          <p:nvPr>
            <p:extLst>
              <p:ext uri="{D42A27DB-BD31-4B8C-83A1-F6EECF244321}">
                <p14:modId xmlns:p14="http://schemas.microsoft.com/office/powerpoint/2010/main" val="1330552073"/>
              </p:ext>
            </p:extLst>
          </p:nvPr>
        </p:nvGraphicFramePr>
        <p:xfrm>
          <a:off x="539552" y="980728"/>
          <a:ext cx="7776864" cy="5155678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592288"/>
                <a:gridCol w="2592288"/>
                <a:gridCol w="2592288"/>
              </a:tblGrid>
              <a:tr h="974916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 dirty="0" err="1">
                          <a:solidFill>
                            <a:srgbClr val="FFFFFF"/>
                          </a:solidFill>
                          <a:sym typeface="Times New Roman"/>
                        </a:rPr>
                        <a:t>Название</a:t>
                      </a:r>
                      <a:r>
                        <a:rPr b="1" dirty="0">
                          <a:solidFill>
                            <a:srgbClr val="FFFFFF"/>
                          </a:solidFill>
                          <a:sym typeface="Times New Roman"/>
                        </a:rPr>
                        <a:t> 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Times New Roman"/>
                        </a:rPr>
                        <a:t>Режим дозирования 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Times New Roman"/>
                        </a:rPr>
                        <a:t>Максимальная суточная доза</a:t>
                      </a:r>
                    </a:p>
                  </a:txBody>
                  <a:tcPr marL="45720" marR="45720" horzOverflow="overflow"/>
                </a:tc>
              </a:tr>
              <a:tr h="85757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Times New Roman"/>
                        </a:rPr>
                        <a:t>Парацетамол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Times New Roman"/>
                        </a:rPr>
                        <a:t>По 500-1000мг каждые 4 ч.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Times New Roman"/>
                        </a:rPr>
                        <a:t>          4 г</a:t>
                      </a:r>
                    </a:p>
                  </a:txBody>
                  <a:tcPr marL="45720" marR="45720" horzOverflow="overflow"/>
                </a:tc>
              </a:tr>
              <a:tr h="127688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dirty="0" err="1">
                          <a:sym typeface="Times New Roman"/>
                        </a:rPr>
                        <a:t>Диклофенак</a:t>
                      </a:r>
                      <a:endParaRPr dirty="0">
                        <a:sym typeface="Times New Roman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Times New Roman"/>
                        </a:rPr>
                        <a:t>По 50 мг каждые 8 ч; диклофенак ретард в  капсулах 800 мг каждые 24 ч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Times New Roman"/>
                        </a:rPr>
                        <a:t>         150 мг</a:t>
                      </a:r>
                    </a:p>
                  </a:txBody>
                  <a:tcPr marL="45720" marR="45720" horzOverflow="overflow"/>
                </a:tc>
              </a:tr>
              <a:tr h="85757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Times New Roman"/>
                        </a:rPr>
                        <a:t>Кетеролак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dirty="0" err="1">
                          <a:sym typeface="Times New Roman"/>
                        </a:rPr>
                        <a:t>По</a:t>
                      </a:r>
                      <a:r>
                        <a:rPr dirty="0">
                          <a:sym typeface="Times New Roman"/>
                        </a:rPr>
                        <a:t> 10-30 </a:t>
                      </a:r>
                      <a:r>
                        <a:rPr dirty="0" err="1">
                          <a:sym typeface="Times New Roman"/>
                        </a:rPr>
                        <a:t>мг</a:t>
                      </a:r>
                      <a:r>
                        <a:rPr dirty="0">
                          <a:sym typeface="Times New Roman"/>
                        </a:rPr>
                        <a:t> </a:t>
                      </a:r>
                      <a:r>
                        <a:rPr dirty="0" err="1">
                          <a:sym typeface="Times New Roman"/>
                        </a:rPr>
                        <a:t>каждые</a:t>
                      </a:r>
                      <a:r>
                        <a:rPr dirty="0">
                          <a:sym typeface="Times New Roman"/>
                        </a:rPr>
                        <a:t> 6—8 ч,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Times New Roman"/>
                        </a:rPr>
                        <a:t>          90 мг</a:t>
                      </a:r>
                    </a:p>
                  </a:txBody>
                  <a:tcPr marL="45720" marR="45720" horzOverflow="overflow"/>
                </a:tc>
              </a:tr>
              <a:tr h="85757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Times New Roman"/>
                        </a:rPr>
                        <a:t>Ибупрофен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Times New Roman"/>
                        </a:rPr>
                        <a:t>По 200-400мг каждые 6, 8 ч. Ибупрофен ретард в таблетках- 800мг каждые 12 ч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dirty="0">
                          <a:sym typeface="Times New Roman"/>
                        </a:rPr>
                        <a:t>           1200мг</a:t>
                      </a:r>
                    </a:p>
                  </a:txBody>
                  <a:tcPr marL="45720" marR="45720" horzOverflow="overflow"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Объект 3" descr="Объект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551" y="620687"/>
            <a:ext cx="8142531" cy="56235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Объект 3" descr="Объект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520" y="1234755"/>
            <a:ext cx="8538192" cy="49685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Объект 3" descr="Объект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536" y="1124744"/>
            <a:ext cx="8278159" cy="51125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Объект 2"/>
          <p:cNvSpPr txBox="1">
            <a:spLocks noGrp="1"/>
          </p:cNvSpPr>
          <p:nvPr>
            <p:ph type="body" idx="1"/>
          </p:nvPr>
        </p:nvSpPr>
        <p:spPr>
          <a:xfrm>
            <a:off x="251519" y="404663"/>
            <a:ext cx="8568954" cy="489654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Tx/>
              <a:buNone/>
              <a:defRPr sz="2900" b="1"/>
            </a:lvl1pPr>
          </a:lstStyle>
          <a:p>
            <a:r>
              <a:t>Ненаркотические прпараты</a:t>
            </a:r>
          </a:p>
        </p:txBody>
      </p:sp>
      <p:pic>
        <p:nvPicPr>
          <p:cNvPr id="249" name="Рисунок 1" descr="Рисунок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519" y="692695"/>
            <a:ext cx="8747930" cy="58829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4396" y="332656"/>
            <a:ext cx="4458072" cy="53354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 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пациентов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 высоким риском повреждения слизистой оболочки желудка и 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двенадцатиперстной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кишки НПВС рекомендуется принимать в сочетании с ингибиторами протонной помпы.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96952"/>
            <a:ext cx="3979716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1799"/>
            <a:ext cx="2736304" cy="225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3563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1000">
              <a:schemeClr val="tx1">
                <a:lumMod val="85000"/>
                <a:lumOff val="15000"/>
              </a:schemeClr>
            </a:gs>
            <a:gs pos="0">
              <a:schemeClr val="accent6">
                <a:shade val="20000"/>
                <a:satMod val="200000"/>
              </a:schemeClr>
            </a:gs>
            <a:gs pos="78000">
              <a:schemeClr val="accent6">
                <a:tint val="90000"/>
                <a:shade val="89000"/>
                <a:satMod val="220000"/>
              </a:schemeClr>
            </a:gs>
            <a:gs pos="100000">
              <a:schemeClr val="accent6">
                <a:tint val="12000"/>
                <a:satMod val="25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Объект 3" descr="Объект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536" y="341421"/>
            <a:ext cx="8316925" cy="55446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940" y="620687"/>
            <a:ext cx="7659479" cy="574460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13485717"/>
              </p:ext>
            </p:extLst>
          </p:nvPr>
        </p:nvGraphicFramePr>
        <p:xfrm>
          <a:off x="2123728" y="24208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Объект 2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626424" cy="540749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defRPr sz="1500"/>
            </a:pPr>
            <a:r>
              <a:rPr sz="1900" dirty="0" err="1"/>
              <a:t>Что</a:t>
            </a:r>
            <a:r>
              <a:rPr sz="1900" dirty="0"/>
              <a:t> </a:t>
            </a:r>
            <a:r>
              <a:rPr sz="1900" dirty="0" err="1"/>
              <a:t>такое</a:t>
            </a:r>
            <a:r>
              <a:rPr sz="1900" dirty="0"/>
              <a:t> </a:t>
            </a:r>
            <a:r>
              <a:rPr sz="1900" dirty="0" err="1"/>
              <a:t>опиоиды</a:t>
            </a:r>
            <a:r>
              <a:rPr sz="1900" dirty="0"/>
              <a:t>, </a:t>
            </a:r>
            <a:r>
              <a:rPr sz="1900" dirty="0" err="1"/>
              <a:t>человечество</a:t>
            </a:r>
            <a:r>
              <a:rPr sz="1900" dirty="0"/>
              <a:t> </a:t>
            </a:r>
            <a:r>
              <a:rPr sz="1900" dirty="0" err="1"/>
              <a:t>знало</a:t>
            </a:r>
            <a:r>
              <a:rPr sz="1900" dirty="0"/>
              <a:t> </a:t>
            </a:r>
            <a:r>
              <a:rPr sz="1900" dirty="0" err="1"/>
              <a:t>еще</a:t>
            </a:r>
            <a:r>
              <a:rPr sz="1900" dirty="0"/>
              <a:t> 4 </a:t>
            </a:r>
            <a:r>
              <a:rPr sz="1900" dirty="0" err="1"/>
              <a:t>тысячи</a:t>
            </a:r>
            <a:r>
              <a:rPr sz="1900" dirty="0"/>
              <a:t> </a:t>
            </a:r>
            <a:r>
              <a:rPr sz="1900" dirty="0" err="1"/>
              <a:t>лет</a:t>
            </a:r>
            <a:r>
              <a:rPr sz="1900" dirty="0"/>
              <a:t> </a:t>
            </a:r>
            <a:r>
              <a:rPr sz="1900" dirty="0" err="1"/>
              <a:t>назад</a:t>
            </a:r>
            <a:r>
              <a:rPr sz="1900" dirty="0"/>
              <a:t>. </a:t>
            </a:r>
            <a:r>
              <a:rPr sz="1900" dirty="0" err="1"/>
              <a:t>Известно</a:t>
            </a:r>
            <a:r>
              <a:rPr sz="1900" dirty="0"/>
              <a:t>, </a:t>
            </a:r>
            <a:r>
              <a:rPr sz="1900" dirty="0" err="1"/>
              <a:t>что</a:t>
            </a:r>
            <a:r>
              <a:rPr sz="1900" dirty="0"/>
              <a:t> в </a:t>
            </a:r>
            <a:r>
              <a:rPr sz="1900" dirty="0" err="1"/>
              <a:t>Минойской</a:t>
            </a:r>
            <a:r>
              <a:rPr sz="1900" dirty="0"/>
              <a:t> </a:t>
            </a:r>
            <a:r>
              <a:rPr sz="1900" dirty="0" err="1"/>
              <a:t>цивилизации</a:t>
            </a:r>
            <a:r>
              <a:rPr sz="1900" dirty="0"/>
              <a:t> </a:t>
            </a:r>
            <a:r>
              <a:rPr sz="1900" dirty="0" err="1"/>
              <a:t>особым</a:t>
            </a:r>
            <a:r>
              <a:rPr sz="1900" dirty="0"/>
              <a:t> </a:t>
            </a:r>
            <a:r>
              <a:rPr sz="1900" dirty="0" err="1"/>
              <a:t>почтением</a:t>
            </a:r>
            <a:r>
              <a:rPr sz="1900" dirty="0"/>
              <a:t> </a:t>
            </a:r>
            <a:r>
              <a:rPr sz="1900" dirty="0" err="1"/>
              <a:t>пользовалась</a:t>
            </a:r>
            <a:r>
              <a:rPr sz="1900" dirty="0"/>
              <a:t> </a:t>
            </a:r>
            <a:r>
              <a:rPr sz="1900" dirty="0" err="1"/>
              <a:t>богиня</a:t>
            </a:r>
            <a:r>
              <a:rPr sz="1900" dirty="0"/>
              <a:t>, </a:t>
            </a:r>
            <a:r>
              <a:rPr sz="1900" dirty="0" err="1"/>
              <a:t>чей</a:t>
            </a:r>
            <a:r>
              <a:rPr sz="1900" dirty="0"/>
              <a:t> </a:t>
            </a:r>
            <a:r>
              <a:rPr sz="1900" dirty="0" err="1"/>
              <a:t>образ</a:t>
            </a:r>
            <a:r>
              <a:rPr sz="1900" dirty="0"/>
              <a:t> </a:t>
            </a:r>
            <a:r>
              <a:rPr sz="1900" dirty="0" err="1"/>
              <a:t>был</a:t>
            </a:r>
            <a:r>
              <a:rPr sz="1900" dirty="0"/>
              <a:t> </a:t>
            </a:r>
            <a:r>
              <a:rPr sz="1900" dirty="0" err="1"/>
              <a:t>окружен</a:t>
            </a:r>
            <a:r>
              <a:rPr sz="1900" dirty="0"/>
              <a:t> </a:t>
            </a:r>
            <a:r>
              <a:rPr sz="1900" dirty="0" err="1"/>
              <a:t>короной</a:t>
            </a:r>
            <a:r>
              <a:rPr sz="1900" dirty="0"/>
              <a:t> </a:t>
            </a:r>
            <a:r>
              <a:rPr sz="1900" dirty="0" err="1"/>
              <a:t>из</a:t>
            </a:r>
            <a:r>
              <a:rPr sz="1900" dirty="0"/>
              <a:t> </a:t>
            </a:r>
            <a:r>
              <a:rPr sz="1900" dirty="0" err="1"/>
              <a:t>коробочек</a:t>
            </a:r>
            <a:r>
              <a:rPr sz="1900" dirty="0"/>
              <a:t> </a:t>
            </a:r>
            <a:r>
              <a:rPr sz="1900" dirty="0" err="1"/>
              <a:t>опийного</a:t>
            </a:r>
            <a:r>
              <a:rPr sz="1900" dirty="0"/>
              <a:t> </a:t>
            </a:r>
            <a:r>
              <a:rPr sz="1900" dirty="0" err="1"/>
              <a:t>мака</a:t>
            </a:r>
            <a:r>
              <a:rPr sz="1900" dirty="0"/>
              <a:t>. </a:t>
            </a:r>
            <a:r>
              <a:rPr sz="1900" dirty="0" err="1"/>
              <a:t>Также</a:t>
            </a:r>
            <a:r>
              <a:rPr sz="1900" dirty="0"/>
              <a:t> </a:t>
            </a:r>
            <a:r>
              <a:rPr sz="1900" dirty="0" err="1"/>
              <a:t>опиоиды</a:t>
            </a:r>
            <a:r>
              <a:rPr sz="1900" dirty="0"/>
              <a:t> </a:t>
            </a:r>
            <a:r>
              <a:rPr sz="1900" dirty="0" err="1"/>
              <a:t>были</a:t>
            </a:r>
            <a:r>
              <a:rPr sz="1900" dirty="0"/>
              <a:t> </a:t>
            </a:r>
            <a:r>
              <a:rPr sz="1900" dirty="0" err="1"/>
              <a:t>известны</a:t>
            </a:r>
            <a:r>
              <a:rPr sz="1900" dirty="0"/>
              <a:t> и </a:t>
            </a:r>
            <a:r>
              <a:rPr sz="1900" dirty="0" err="1"/>
              <a:t>более</a:t>
            </a:r>
            <a:r>
              <a:rPr sz="1900" dirty="0"/>
              <a:t> </a:t>
            </a:r>
            <a:r>
              <a:rPr sz="1900" dirty="0" err="1"/>
              <a:t>поздним</a:t>
            </a:r>
            <a:r>
              <a:rPr sz="1900" dirty="0"/>
              <a:t> </a:t>
            </a:r>
            <a:r>
              <a:rPr sz="1900" dirty="0" err="1"/>
              <a:t>цивилизациям</a:t>
            </a:r>
            <a:r>
              <a:rPr sz="1900" dirty="0"/>
              <a:t> - </a:t>
            </a:r>
            <a:r>
              <a:rPr sz="1900" dirty="0" err="1"/>
              <a:t>Коринфу</a:t>
            </a:r>
            <a:r>
              <a:rPr sz="1900" dirty="0"/>
              <a:t> (</a:t>
            </a:r>
            <a:r>
              <a:rPr sz="1900" dirty="0" err="1"/>
              <a:t>Греция</a:t>
            </a:r>
            <a:r>
              <a:rPr sz="1900" dirty="0"/>
              <a:t>) и </a:t>
            </a:r>
            <a:r>
              <a:rPr sz="1900" dirty="0" err="1"/>
              <a:t>Афьону</a:t>
            </a:r>
            <a:r>
              <a:rPr sz="1900" dirty="0"/>
              <a:t> (</a:t>
            </a:r>
            <a:r>
              <a:rPr sz="1900" dirty="0" err="1"/>
              <a:t>Турция</a:t>
            </a:r>
            <a:r>
              <a:rPr sz="1900" dirty="0"/>
              <a:t>). </a:t>
            </a:r>
            <a:r>
              <a:rPr sz="1900" dirty="0" err="1"/>
              <a:t>Оттуда</a:t>
            </a:r>
            <a:r>
              <a:rPr sz="1900" dirty="0"/>
              <a:t> </a:t>
            </a:r>
            <a:r>
              <a:rPr sz="1900" dirty="0" err="1"/>
              <a:t>извлечение</a:t>
            </a:r>
            <a:r>
              <a:rPr sz="1900" dirty="0"/>
              <a:t> </a:t>
            </a:r>
            <a:r>
              <a:rPr sz="1900" dirty="0" err="1"/>
              <a:t>опиума</a:t>
            </a:r>
            <a:r>
              <a:rPr sz="1900" dirty="0"/>
              <a:t> </a:t>
            </a:r>
            <a:r>
              <a:rPr sz="1900" dirty="0" err="1"/>
              <a:t>из</a:t>
            </a:r>
            <a:r>
              <a:rPr sz="1900" dirty="0"/>
              <a:t> </a:t>
            </a:r>
            <a:r>
              <a:rPr sz="1900" dirty="0" err="1"/>
              <a:t>мака</a:t>
            </a:r>
            <a:r>
              <a:rPr sz="1900" dirty="0"/>
              <a:t> </a:t>
            </a:r>
            <a:r>
              <a:rPr sz="1900" dirty="0" err="1"/>
              <a:t>распространилось</a:t>
            </a:r>
            <a:r>
              <a:rPr sz="1900" dirty="0"/>
              <a:t> </a:t>
            </a:r>
            <a:r>
              <a:rPr sz="1900" dirty="0" err="1"/>
              <a:t>на</a:t>
            </a:r>
            <a:r>
              <a:rPr sz="1900" dirty="0"/>
              <a:t> </a:t>
            </a:r>
            <a:r>
              <a:rPr sz="1900" dirty="0" err="1"/>
              <a:t>Восток</a:t>
            </a:r>
            <a:r>
              <a:rPr sz="1900" dirty="0"/>
              <a:t>.</a:t>
            </a:r>
          </a:p>
          <a:p>
            <a:pPr>
              <a:lnSpc>
                <a:spcPct val="80000"/>
              </a:lnSpc>
              <a:spcBef>
                <a:spcPts val="300"/>
              </a:spcBef>
              <a:defRPr sz="1500"/>
            </a:pPr>
            <a:endParaRPr lang="ru-RU" dirty="0" smtClean="0"/>
          </a:p>
          <a:p>
            <a:pPr>
              <a:lnSpc>
                <a:spcPct val="80000"/>
              </a:lnSpc>
              <a:spcBef>
                <a:spcPts val="300"/>
              </a:spcBef>
              <a:defRPr sz="1500"/>
            </a:pPr>
            <a:endParaRPr lang="ru-RU" dirty="0"/>
          </a:p>
          <a:p>
            <a:pPr>
              <a:lnSpc>
                <a:spcPct val="80000"/>
              </a:lnSpc>
              <a:spcBef>
                <a:spcPts val="300"/>
              </a:spcBef>
              <a:defRPr sz="1500"/>
            </a:pPr>
            <a:endParaRPr dirty="0"/>
          </a:p>
          <a:p>
            <a:pPr>
              <a:lnSpc>
                <a:spcPct val="80000"/>
              </a:lnSpc>
              <a:spcBef>
                <a:spcPts val="300"/>
              </a:spcBef>
              <a:defRPr sz="1500"/>
            </a:pPr>
            <a:r>
              <a:rPr sz="2000" b="1" dirty="0" err="1"/>
              <a:t>Надо</a:t>
            </a:r>
            <a:r>
              <a:rPr sz="2000" b="1" dirty="0"/>
              <a:t> </a:t>
            </a:r>
            <a:r>
              <a:rPr sz="2000" b="1" dirty="0" err="1"/>
              <a:t>отметить</a:t>
            </a:r>
            <a:r>
              <a:rPr sz="2000" b="1" dirty="0"/>
              <a:t>, </a:t>
            </a:r>
            <a:r>
              <a:rPr sz="2000" b="1" dirty="0" err="1"/>
              <a:t>что</a:t>
            </a:r>
            <a:r>
              <a:rPr sz="2000" b="1" dirty="0"/>
              <a:t> </a:t>
            </a:r>
            <a:r>
              <a:rPr sz="2000" b="1" dirty="0" err="1"/>
              <a:t>до</a:t>
            </a:r>
            <a:r>
              <a:rPr sz="2000" b="1" dirty="0"/>
              <a:t> </a:t>
            </a:r>
            <a:r>
              <a:rPr sz="2000" b="1" dirty="0" err="1"/>
              <a:t>середины</a:t>
            </a:r>
            <a:r>
              <a:rPr sz="2000" b="1" dirty="0"/>
              <a:t> XVII </a:t>
            </a:r>
            <a:r>
              <a:rPr sz="2000" b="1" dirty="0" err="1"/>
              <a:t>века</a:t>
            </a:r>
            <a:r>
              <a:rPr sz="2000" b="1" dirty="0"/>
              <a:t> </a:t>
            </a:r>
            <a:r>
              <a:rPr sz="2000" b="1" dirty="0" err="1"/>
              <a:t>опиоиды</a:t>
            </a:r>
            <a:r>
              <a:rPr sz="2000" b="1" dirty="0"/>
              <a:t> </a:t>
            </a:r>
            <a:r>
              <a:rPr sz="2000" b="1" dirty="0" err="1"/>
              <a:t>использовались</a:t>
            </a:r>
            <a:r>
              <a:rPr sz="2000" b="1" dirty="0"/>
              <a:t> </a:t>
            </a:r>
            <a:r>
              <a:rPr sz="2000" b="1" dirty="0" err="1"/>
              <a:t>исключительно</a:t>
            </a:r>
            <a:r>
              <a:rPr sz="2000" b="1" dirty="0"/>
              <a:t> в </a:t>
            </a:r>
            <a:r>
              <a:rPr sz="2000" b="1" dirty="0" err="1"/>
              <a:t>роли</a:t>
            </a:r>
            <a:r>
              <a:rPr sz="2000" b="1" dirty="0"/>
              <a:t> </a:t>
            </a:r>
            <a:r>
              <a:rPr sz="2000" b="1" dirty="0" err="1"/>
              <a:t>обезболивающего</a:t>
            </a:r>
            <a:r>
              <a:rPr sz="2000" b="1" dirty="0"/>
              <a:t>, а </a:t>
            </a:r>
            <a:r>
              <a:rPr sz="2000" b="1" dirty="0" err="1"/>
              <a:t>не</a:t>
            </a:r>
            <a:r>
              <a:rPr sz="2000" b="1" dirty="0"/>
              <a:t> </a:t>
            </a:r>
            <a:r>
              <a:rPr sz="2000" b="1" dirty="0" err="1"/>
              <a:t>как</a:t>
            </a:r>
            <a:r>
              <a:rPr sz="2000" b="1" dirty="0"/>
              <a:t> </a:t>
            </a:r>
            <a:r>
              <a:rPr sz="2000" b="1" dirty="0" err="1"/>
              <a:t>наркотик</a:t>
            </a:r>
            <a:r>
              <a:rPr sz="2000" b="1" dirty="0"/>
              <a:t>. А </a:t>
            </a:r>
            <a:r>
              <a:rPr sz="2000" b="1" dirty="0" err="1"/>
              <a:t>вот</a:t>
            </a:r>
            <a:r>
              <a:rPr sz="2000" b="1" dirty="0"/>
              <a:t> </a:t>
            </a:r>
            <a:r>
              <a:rPr sz="2000" b="1" dirty="0" err="1"/>
              <a:t>курение</a:t>
            </a:r>
            <a:r>
              <a:rPr sz="2000" b="1" dirty="0"/>
              <a:t> </a:t>
            </a:r>
            <a:r>
              <a:rPr sz="2000" b="1" dirty="0" err="1"/>
              <a:t>опиума</a:t>
            </a:r>
            <a:r>
              <a:rPr sz="2000" b="1" dirty="0"/>
              <a:t> в </a:t>
            </a:r>
            <a:r>
              <a:rPr sz="2000" b="1" dirty="0" err="1"/>
              <a:t>желании</a:t>
            </a:r>
            <a:r>
              <a:rPr sz="2000" b="1" dirty="0"/>
              <a:t> </a:t>
            </a:r>
            <a:r>
              <a:rPr sz="2000" b="1" dirty="0" err="1"/>
              <a:t>впасть</a:t>
            </a:r>
            <a:r>
              <a:rPr sz="2000" b="1" dirty="0"/>
              <a:t> в </a:t>
            </a:r>
            <a:r>
              <a:rPr sz="2000" b="1" dirty="0" err="1"/>
              <a:t>эйфорию</a:t>
            </a:r>
            <a:r>
              <a:rPr sz="2000" b="1" dirty="0"/>
              <a:t> </a:t>
            </a:r>
            <a:r>
              <a:rPr sz="2000" b="1" dirty="0" err="1"/>
              <a:t>стало</a:t>
            </a:r>
            <a:r>
              <a:rPr sz="2000" b="1" dirty="0"/>
              <a:t> </a:t>
            </a:r>
            <a:r>
              <a:rPr sz="2000" b="1" dirty="0" err="1"/>
              <a:t>распространяться</a:t>
            </a:r>
            <a:r>
              <a:rPr sz="2000" b="1" dirty="0"/>
              <a:t> в </a:t>
            </a:r>
            <a:r>
              <a:rPr sz="2000" b="1" dirty="0" err="1"/>
              <a:t>Китае</a:t>
            </a:r>
            <a:r>
              <a:rPr sz="2000" b="1" dirty="0"/>
              <a:t> </a:t>
            </a:r>
            <a:r>
              <a:rPr sz="2000" b="1" dirty="0" err="1"/>
              <a:t>во</a:t>
            </a:r>
            <a:r>
              <a:rPr sz="2000" b="1" dirty="0"/>
              <a:t> </a:t>
            </a:r>
            <a:r>
              <a:rPr sz="2000" b="1" dirty="0" err="1"/>
              <a:t>второй</a:t>
            </a:r>
            <a:r>
              <a:rPr sz="2000" b="1" dirty="0"/>
              <a:t> </a:t>
            </a:r>
            <a:r>
              <a:rPr sz="2000" b="1" dirty="0" err="1"/>
              <a:t>половине</a:t>
            </a:r>
            <a:r>
              <a:rPr sz="2000" b="1" dirty="0"/>
              <a:t> XVII </a:t>
            </a:r>
            <a:r>
              <a:rPr sz="2000" b="1" dirty="0" err="1"/>
              <a:t>века</a:t>
            </a:r>
            <a:r>
              <a:rPr sz="2000" b="1" dirty="0" smtClean="0"/>
              <a:t>.</a:t>
            </a:r>
            <a:endParaRPr lang="ru-RU" sz="2000" b="1" dirty="0" smtClean="0"/>
          </a:p>
          <a:p>
            <a:pPr>
              <a:lnSpc>
                <a:spcPct val="80000"/>
              </a:lnSpc>
              <a:spcBef>
                <a:spcPts val="300"/>
              </a:spcBef>
              <a:defRPr sz="1500"/>
            </a:pPr>
            <a:endParaRPr lang="ru-RU" sz="22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defRPr sz="1500"/>
            </a:pPr>
            <a:r>
              <a:rPr sz="2200" dirty="0" smtClean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Далее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история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наркотиков</a:t>
            </a:r>
            <a:r>
              <a:rPr sz="2200" dirty="0">
                <a:solidFill>
                  <a:schemeClr val="tx1"/>
                </a:solidFill>
              </a:rPr>
              <a:t> и </a:t>
            </a:r>
            <a:r>
              <a:rPr sz="2200" dirty="0" err="1">
                <a:solidFill>
                  <a:schemeClr val="tx1"/>
                </a:solidFill>
              </a:rPr>
              <a:t>лекарств-опиоидов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развивалась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следующим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образом</a:t>
            </a:r>
            <a:r>
              <a:rPr sz="2200" dirty="0">
                <a:solidFill>
                  <a:schemeClr val="tx1"/>
                </a:solidFill>
              </a:rPr>
              <a:t>: </a:t>
            </a:r>
            <a:endParaRPr lang="ru-RU" sz="22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defRPr sz="1500"/>
            </a:pPr>
            <a:endParaRPr lang="ru-RU" sz="22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defRPr sz="1500"/>
            </a:pPr>
            <a:r>
              <a:rPr sz="2200" dirty="0" smtClean="0">
                <a:solidFill>
                  <a:schemeClr val="tx1"/>
                </a:solidFill>
              </a:rPr>
              <a:t>1804 </a:t>
            </a:r>
            <a:r>
              <a:rPr sz="2200" dirty="0">
                <a:solidFill>
                  <a:schemeClr val="tx1"/>
                </a:solidFill>
              </a:rPr>
              <a:t>г. - </a:t>
            </a:r>
            <a:r>
              <a:rPr sz="2200" dirty="0" err="1">
                <a:solidFill>
                  <a:schemeClr val="tx1"/>
                </a:solidFill>
              </a:rPr>
              <a:t>германский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аптекарь</a:t>
            </a:r>
            <a:r>
              <a:rPr sz="2200" dirty="0">
                <a:solidFill>
                  <a:schemeClr val="tx1"/>
                </a:solidFill>
              </a:rPr>
              <a:t> Ф. </a:t>
            </a:r>
            <a:r>
              <a:rPr sz="2200" dirty="0" err="1">
                <a:solidFill>
                  <a:schemeClr val="tx1"/>
                </a:solidFill>
              </a:rPr>
              <a:t>Сертюрнер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смог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извлечь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из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опиума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его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основной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действующий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компонент</a:t>
            </a:r>
            <a:r>
              <a:rPr sz="2200" dirty="0">
                <a:solidFill>
                  <a:schemeClr val="tx1"/>
                </a:solidFill>
              </a:rPr>
              <a:t>, </a:t>
            </a:r>
            <a:r>
              <a:rPr sz="2200" dirty="0" err="1">
                <a:solidFill>
                  <a:schemeClr val="tx1"/>
                </a:solidFill>
              </a:rPr>
              <a:t>названный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первооткрывателем</a:t>
            </a:r>
            <a:r>
              <a:rPr sz="2200" dirty="0">
                <a:solidFill>
                  <a:schemeClr val="tx1"/>
                </a:solidFill>
              </a:rPr>
              <a:t> "</a:t>
            </a:r>
            <a:r>
              <a:rPr sz="2200" dirty="0" err="1">
                <a:solidFill>
                  <a:schemeClr val="tx1"/>
                </a:solidFill>
              </a:rPr>
              <a:t>морфием</a:t>
            </a:r>
            <a:r>
              <a:rPr sz="2200" dirty="0">
                <a:solidFill>
                  <a:schemeClr val="tx1"/>
                </a:solidFill>
              </a:rPr>
              <a:t>" (</a:t>
            </a:r>
            <a:r>
              <a:rPr sz="2200" dirty="0" err="1">
                <a:solidFill>
                  <a:schemeClr val="tx1"/>
                </a:solidFill>
              </a:rPr>
              <a:t>термин</a:t>
            </a:r>
            <a:r>
              <a:rPr sz="2200" dirty="0">
                <a:solidFill>
                  <a:schemeClr val="tx1"/>
                </a:solidFill>
              </a:rPr>
              <a:t> "</a:t>
            </a:r>
            <a:r>
              <a:rPr sz="2200" dirty="0" err="1">
                <a:solidFill>
                  <a:schemeClr val="tx1"/>
                </a:solidFill>
              </a:rPr>
              <a:t>морфин</a:t>
            </a:r>
            <a:r>
              <a:rPr sz="2200" dirty="0">
                <a:solidFill>
                  <a:schemeClr val="tx1"/>
                </a:solidFill>
              </a:rPr>
              <a:t>" </a:t>
            </a:r>
            <a:r>
              <a:rPr sz="2200" dirty="0" err="1">
                <a:solidFill>
                  <a:schemeClr val="tx1"/>
                </a:solidFill>
              </a:rPr>
              <a:t>был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введен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несколько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позже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Гей-Люссаком</a:t>
            </a:r>
            <a:r>
              <a:rPr sz="2200" dirty="0" smtClean="0">
                <a:solidFill>
                  <a:schemeClr val="tx1"/>
                </a:solidFill>
              </a:rPr>
              <a:t>).</a:t>
            </a:r>
            <a:endParaRPr lang="ru-RU" sz="22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defRPr sz="1500"/>
            </a:pPr>
            <a:r>
              <a:rPr sz="2200" dirty="0" smtClean="0">
                <a:solidFill>
                  <a:schemeClr val="tx1"/>
                </a:solidFill>
              </a:rPr>
              <a:t> </a:t>
            </a:r>
            <a:endParaRPr lang="ru-RU" sz="22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defRPr sz="1500"/>
            </a:pPr>
            <a:r>
              <a:rPr sz="2200" dirty="0" smtClean="0">
                <a:solidFill>
                  <a:schemeClr val="tx1"/>
                </a:solidFill>
              </a:rPr>
              <a:t>1898 </a:t>
            </a:r>
            <a:r>
              <a:rPr sz="2200" dirty="0">
                <a:solidFill>
                  <a:schemeClr val="tx1"/>
                </a:solidFill>
              </a:rPr>
              <a:t>г. - в </a:t>
            </a:r>
            <a:r>
              <a:rPr sz="2200" dirty="0" err="1">
                <a:solidFill>
                  <a:schemeClr val="tx1"/>
                </a:solidFill>
              </a:rPr>
              <a:t>медицинский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обиход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вошли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полусинтетические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производные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морфина</a:t>
            </a:r>
            <a:r>
              <a:rPr sz="2200" dirty="0">
                <a:solidFill>
                  <a:schemeClr val="tx1"/>
                </a:solidFill>
              </a:rPr>
              <a:t>, </a:t>
            </a:r>
            <a:r>
              <a:rPr sz="2200" dirty="0" err="1">
                <a:solidFill>
                  <a:schemeClr val="tx1"/>
                </a:solidFill>
              </a:rPr>
              <a:t>названные</a:t>
            </a:r>
            <a:r>
              <a:rPr sz="2200" dirty="0">
                <a:solidFill>
                  <a:schemeClr val="tx1"/>
                </a:solidFill>
              </a:rPr>
              <a:t> "</a:t>
            </a:r>
            <a:r>
              <a:rPr sz="2200" dirty="0" err="1">
                <a:solidFill>
                  <a:schemeClr val="tx1"/>
                </a:solidFill>
              </a:rPr>
              <a:t>героином</a:t>
            </a:r>
            <a:r>
              <a:rPr sz="2200" dirty="0">
                <a:solidFill>
                  <a:schemeClr val="tx1"/>
                </a:solidFill>
              </a:rPr>
              <a:t>" и "</a:t>
            </a:r>
            <a:r>
              <a:rPr sz="2200" dirty="0" err="1">
                <a:solidFill>
                  <a:schemeClr val="tx1"/>
                </a:solidFill>
              </a:rPr>
              <a:t>этилморфином</a:t>
            </a:r>
            <a:r>
              <a:rPr sz="2200" dirty="0" smtClean="0">
                <a:solidFill>
                  <a:schemeClr val="tx1"/>
                </a:solidFill>
              </a:rPr>
              <a:t>".</a:t>
            </a:r>
            <a:endParaRPr lang="ru-RU" sz="22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defRPr sz="1500"/>
            </a:pPr>
            <a:endParaRPr lang="ru-RU" sz="22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defRPr sz="1500"/>
            </a:pPr>
            <a:r>
              <a:rPr sz="2200" dirty="0" smtClean="0">
                <a:solidFill>
                  <a:schemeClr val="tx1"/>
                </a:solidFill>
              </a:rPr>
              <a:t> </a:t>
            </a:r>
            <a:r>
              <a:rPr sz="2200" dirty="0">
                <a:solidFill>
                  <a:schemeClr val="tx1"/>
                </a:solidFill>
              </a:rPr>
              <a:t>1937 г. - в </a:t>
            </a:r>
            <a:r>
              <a:rPr sz="2200" dirty="0" err="1">
                <a:solidFill>
                  <a:schemeClr val="tx1"/>
                </a:solidFill>
              </a:rPr>
              <a:t>Германии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был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получен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первый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полностью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синтетический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опиоид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петидин</a:t>
            </a:r>
            <a:r>
              <a:rPr sz="2200" dirty="0">
                <a:solidFill>
                  <a:schemeClr val="tx1"/>
                </a:solidFill>
              </a:rPr>
              <a:t>. </a:t>
            </a:r>
            <a:r>
              <a:rPr sz="2200" dirty="0" err="1">
                <a:solidFill>
                  <a:schemeClr val="tx1"/>
                </a:solidFill>
              </a:rPr>
              <a:t>Чуть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позже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был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синтезирован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такой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же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природы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метадон</a:t>
            </a:r>
            <a:r>
              <a:rPr sz="2200" dirty="0">
                <a:solidFill>
                  <a:schemeClr val="tx1"/>
                </a:solidFill>
              </a:rPr>
              <a:t>. В </a:t>
            </a:r>
            <a:r>
              <a:rPr sz="2200" dirty="0" err="1">
                <a:solidFill>
                  <a:schemeClr val="tx1"/>
                </a:solidFill>
              </a:rPr>
              <a:t>Советском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Союзе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использовалось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производное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от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петидина</a:t>
            </a:r>
            <a:r>
              <a:rPr sz="2200" dirty="0">
                <a:solidFill>
                  <a:schemeClr val="tx1"/>
                </a:solidFill>
              </a:rPr>
              <a:t> - </a:t>
            </a:r>
            <a:r>
              <a:rPr sz="2200" dirty="0" err="1">
                <a:solidFill>
                  <a:schemeClr val="tx1"/>
                </a:solidFill>
              </a:rPr>
              <a:t>промедол</a:t>
            </a:r>
            <a:r>
              <a:rPr sz="2200" dirty="0">
                <a:solidFill>
                  <a:schemeClr val="tx1"/>
                </a:solidFill>
              </a:rPr>
              <a:t>. </a:t>
            </a:r>
            <a:endParaRPr lang="ru-RU" sz="22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defRPr sz="1500"/>
            </a:pPr>
            <a:endParaRPr lang="ru-RU" sz="22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defRPr sz="1500"/>
            </a:pPr>
            <a:r>
              <a:rPr sz="2200" dirty="0" err="1" smtClean="0">
                <a:solidFill>
                  <a:schemeClr val="tx1"/>
                </a:solidFill>
              </a:rPr>
              <a:t>Конец</a:t>
            </a:r>
            <a:r>
              <a:rPr sz="2200" dirty="0" smtClean="0">
                <a:solidFill>
                  <a:schemeClr val="tx1"/>
                </a:solidFill>
              </a:rPr>
              <a:t> </a:t>
            </a:r>
            <a:r>
              <a:rPr sz="2200" dirty="0">
                <a:solidFill>
                  <a:schemeClr val="tx1"/>
                </a:solidFill>
              </a:rPr>
              <a:t>1950-х </a:t>
            </a:r>
            <a:r>
              <a:rPr sz="2200" dirty="0" err="1">
                <a:solidFill>
                  <a:schemeClr val="tx1"/>
                </a:solidFill>
              </a:rPr>
              <a:t>гг</a:t>
            </a:r>
            <a:r>
              <a:rPr sz="2200" dirty="0">
                <a:solidFill>
                  <a:schemeClr val="tx1"/>
                </a:solidFill>
              </a:rPr>
              <a:t>. - в </a:t>
            </a:r>
            <a:r>
              <a:rPr sz="2200" dirty="0" err="1">
                <a:solidFill>
                  <a:schemeClr val="tx1"/>
                </a:solidFill>
              </a:rPr>
              <a:t>Бельгии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был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синтезирован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фентанил</a:t>
            </a:r>
            <a:r>
              <a:rPr sz="2200" dirty="0">
                <a:solidFill>
                  <a:schemeClr val="tx1"/>
                </a:solidFill>
              </a:rPr>
              <a:t>. 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Заголовок 1"/>
          <p:cNvSpPr txBox="1">
            <a:spLocks noGrp="1"/>
          </p:cNvSpPr>
          <p:nvPr>
            <p:ph type="title"/>
          </p:nvPr>
        </p:nvSpPr>
        <p:spPr>
          <a:xfrm>
            <a:off x="395536" y="143191"/>
            <a:ext cx="4536504" cy="5937751"/>
          </a:xfrm>
          <a:prstGeom prst="rect">
            <a:avLst/>
          </a:prstGeom>
        </p:spPr>
        <p:txBody>
          <a:bodyPr/>
          <a:lstStyle/>
          <a:p>
            <a:pPr>
              <a:defRPr sz="12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dirty="0"/>
              <a:t>Опиоидные анальгетики устраняют боль путем стимуляции специфических опиоидных рецепторов, регулирующих передачу и модулирование боли и расположенных преимущественно в головном и спинном мозге. Они тормозят освобождение возбуждающих медиаторов из афферентных нейронов и угнетают передачу болевого импульса в дорсальных рогах спинного мозга, а на супраспинальном уровне – нарушают передачу и модулирование боли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b="0" dirty="0" smtClean="0"/>
              <a:t>.</a:t>
            </a:r>
            <a:r>
              <a:rPr b="0" dirty="0"/>
              <a:t/>
            </a:r>
            <a:br>
              <a:rPr b="0" dirty="0"/>
            </a:br>
            <a:r>
              <a:rPr b="0" dirty="0"/>
              <a:t/>
            </a:r>
            <a:br>
              <a:rPr b="0" dirty="0"/>
            </a:br>
            <a:r>
              <a:rPr b="0" dirty="0"/>
              <a:t/>
            </a:r>
            <a:br>
              <a:rPr b="0" dirty="0"/>
            </a:br>
            <a:r>
              <a:rPr b="0" dirty="0"/>
              <a:t/>
            </a:r>
            <a:br>
              <a:rPr b="0" dirty="0"/>
            </a:br>
            <a:r>
              <a:rPr b="0" dirty="0"/>
              <a:t/>
            </a:r>
            <a:br>
              <a:rPr b="0" dirty="0"/>
            </a:br>
            <a:r>
              <a:rPr b="0" dirty="0"/>
              <a:t/>
            </a:r>
            <a:br>
              <a:rPr b="0" dirty="0"/>
            </a:br>
            <a:r>
              <a:rPr b="0" dirty="0"/>
              <a:t/>
            </a:r>
            <a:br>
              <a:rPr b="0" dirty="0"/>
            </a:br>
            <a:r>
              <a:rPr b="1" dirty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b="1" dirty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b="0" dirty="0">
                <a:latin typeface="Impact"/>
                <a:ea typeface="Impact"/>
                <a:cs typeface="Impact"/>
                <a:sym typeface="Impact"/>
              </a:rPr>
              <a:t/>
            </a:r>
            <a:br>
              <a:rPr b="0" dirty="0">
                <a:latin typeface="Impact"/>
                <a:ea typeface="Impact"/>
                <a:cs typeface="Impact"/>
                <a:sym typeface="Impact"/>
              </a:rPr>
            </a:br>
            <a:r>
              <a:rPr b="0" dirty="0">
                <a:latin typeface="Impact"/>
                <a:ea typeface="Impact"/>
                <a:cs typeface="Impact"/>
                <a:sym typeface="Impact"/>
              </a:rPr>
              <a:t/>
            </a:r>
            <a:br>
              <a:rPr b="0" dirty="0">
                <a:latin typeface="Impact"/>
                <a:ea typeface="Impact"/>
                <a:cs typeface="Impact"/>
                <a:sym typeface="Impact"/>
              </a:rPr>
            </a:br>
            <a:r>
              <a:rPr b="0" dirty="0">
                <a:latin typeface="Impact"/>
                <a:ea typeface="Impact"/>
                <a:cs typeface="Impact"/>
                <a:sym typeface="Impact"/>
              </a:rPr>
              <a:t/>
            </a:r>
            <a:br>
              <a:rPr b="0" dirty="0">
                <a:latin typeface="Impact"/>
                <a:ea typeface="Impact"/>
                <a:cs typeface="Impact"/>
                <a:sym typeface="Impact"/>
              </a:rPr>
            </a:br>
            <a:r>
              <a:rPr b="0" dirty="0">
                <a:latin typeface="Impact"/>
                <a:ea typeface="Impact"/>
                <a:cs typeface="Impact"/>
                <a:sym typeface="Impact"/>
              </a:rPr>
              <a:t/>
            </a:r>
            <a:br>
              <a:rPr b="0" dirty="0">
                <a:latin typeface="Impact"/>
                <a:ea typeface="Impact"/>
                <a:cs typeface="Impact"/>
                <a:sym typeface="Impact"/>
              </a:rPr>
            </a:br>
            <a:r>
              <a:rPr b="0" dirty="0">
                <a:latin typeface="Impact"/>
                <a:ea typeface="Impact"/>
                <a:cs typeface="Impact"/>
                <a:sym typeface="Impact"/>
              </a:rPr>
              <a:t/>
            </a:r>
            <a:br>
              <a:rPr b="0" dirty="0">
                <a:latin typeface="Impact"/>
                <a:ea typeface="Impact"/>
                <a:cs typeface="Impact"/>
                <a:sym typeface="Impact"/>
              </a:rPr>
            </a:br>
            <a:r>
              <a:rPr b="0" dirty="0">
                <a:latin typeface="Impact"/>
                <a:ea typeface="Impact"/>
                <a:cs typeface="Impact"/>
                <a:sym typeface="Impact"/>
              </a:rPr>
              <a:t/>
            </a:r>
            <a:br>
              <a:rPr b="0" dirty="0">
                <a:latin typeface="Impact"/>
                <a:ea typeface="Impact"/>
                <a:cs typeface="Impact"/>
                <a:sym typeface="Impact"/>
              </a:rPr>
            </a:br>
            <a:r>
              <a:rPr b="0" dirty="0">
                <a:latin typeface="Impact"/>
                <a:ea typeface="Impact"/>
                <a:cs typeface="Impact"/>
                <a:sym typeface="Impact"/>
              </a:rPr>
              <a:t/>
            </a:r>
            <a:br>
              <a:rPr b="0" dirty="0">
                <a:latin typeface="Impact"/>
                <a:ea typeface="Impact"/>
                <a:cs typeface="Impact"/>
                <a:sym typeface="Impact"/>
              </a:rPr>
            </a:br>
            <a:r>
              <a:rPr b="0" dirty="0">
                <a:latin typeface="Impact"/>
                <a:ea typeface="Impact"/>
                <a:cs typeface="Impact"/>
                <a:sym typeface="Impact"/>
              </a:rPr>
              <a:t/>
            </a:r>
            <a:br>
              <a:rPr b="0" dirty="0">
                <a:latin typeface="Impact"/>
                <a:ea typeface="Impact"/>
                <a:cs typeface="Impact"/>
                <a:sym typeface="Impact"/>
              </a:rPr>
            </a:br>
            <a:r>
              <a:rPr b="0" dirty="0">
                <a:latin typeface="Impact"/>
                <a:ea typeface="Impact"/>
                <a:cs typeface="Impact"/>
                <a:sym typeface="Impact"/>
              </a:rPr>
              <a:t/>
            </a:r>
            <a:br>
              <a:rPr b="0" dirty="0">
                <a:latin typeface="Impact"/>
                <a:ea typeface="Impact"/>
                <a:cs typeface="Impact"/>
                <a:sym typeface="Impact"/>
              </a:rPr>
            </a:br>
            <a:endParaRPr b="0" dirty="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61" name="Объект 3" descr="Объект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3608" y="2636912"/>
            <a:ext cx="5598112" cy="34476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Рисунок 4" descr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2240" y="476672"/>
            <a:ext cx="1728193" cy="17281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Объект 2"/>
          <p:cNvSpPr txBox="1">
            <a:spLocks noGrp="1"/>
          </p:cNvSpPr>
          <p:nvPr>
            <p:ph type="body" idx="1"/>
          </p:nvPr>
        </p:nvSpPr>
        <p:spPr>
          <a:xfrm>
            <a:off x="755575" y="692695"/>
            <a:ext cx="7632850" cy="5760642"/>
          </a:xfrm>
          <a:prstGeom prst="rect">
            <a:avLst/>
          </a:prstGeom>
          <a:solidFill>
            <a:srgbClr val="EAEAEA"/>
          </a:solidFill>
        </p:spPr>
        <p:txBody>
          <a:bodyPr/>
          <a:lstStyle/>
          <a:p>
            <a:pPr marL="0" indent="39319" defTabSz="786384">
              <a:lnSpc>
                <a:spcPct val="80000"/>
              </a:lnSpc>
              <a:spcBef>
                <a:spcPts val="700"/>
              </a:spcBef>
              <a:buSzTx/>
              <a:buNone/>
              <a:defRPr sz="3182" b="1" u="sng">
                <a:solidFill>
                  <a:srgbClr val="646464"/>
                </a:solidFill>
                <a:effectLst>
                  <a:outerShdw blurRad="32766" dist="32766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Особенности боли при раке </a:t>
            </a:r>
            <a:endParaRPr sz="1892"/>
          </a:p>
          <a:p>
            <a:pPr marL="0" indent="39319" defTabSz="786384">
              <a:lnSpc>
                <a:spcPct val="80000"/>
              </a:lnSpc>
              <a:spcBef>
                <a:spcPts val="400"/>
              </a:spcBef>
              <a:buSzTx/>
              <a:buNone/>
              <a:defRPr sz="2064">
                <a:solidFill>
                  <a:srgbClr val="363639"/>
                </a:solidFill>
                <a:effectLst>
                  <a:outerShdw blurRad="32766" dist="32766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sz="1892"/>
          </a:p>
          <a:p>
            <a:pPr marL="0" indent="39319" defTabSz="786384">
              <a:lnSpc>
                <a:spcPct val="80000"/>
              </a:lnSpc>
              <a:spcBef>
                <a:spcPts val="400"/>
              </a:spcBef>
              <a:buSzTx/>
              <a:buNone/>
              <a:defRPr sz="1892" u="sng">
                <a:solidFill>
                  <a:srgbClr val="820101"/>
                </a:solidFill>
              </a:defRPr>
            </a:pPr>
            <a:r>
              <a:t>Боли, вызванные опухолевым ростом</a:t>
            </a:r>
          </a:p>
          <a:p>
            <a:pPr marL="0" indent="39319" defTabSz="786384">
              <a:lnSpc>
                <a:spcPct val="80000"/>
              </a:lnSpc>
              <a:spcBef>
                <a:spcPts val="400"/>
              </a:spcBef>
              <a:buSzTx/>
              <a:buNone/>
              <a:defRPr sz="2064" u="sng">
                <a:solidFill>
                  <a:srgbClr val="820101"/>
                </a:solidFill>
              </a:defRPr>
            </a:pPr>
            <a:endParaRPr/>
          </a:p>
          <a:p>
            <a:pPr marL="0" indent="39319" defTabSz="786384">
              <a:lnSpc>
                <a:spcPct val="80000"/>
              </a:lnSpc>
              <a:spcBef>
                <a:spcPts val="400"/>
              </a:spcBef>
              <a:buSzTx/>
              <a:buNone/>
              <a:defRPr sz="1892">
                <a:solidFill>
                  <a:srgbClr val="000000"/>
                </a:solidFill>
              </a:defRPr>
            </a:pPr>
            <a:r>
              <a:t>Опухолевые клетки = растут быстро</a:t>
            </a:r>
          </a:p>
          <a:p>
            <a:pPr marL="0" indent="39319" defTabSz="786384">
              <a:lnSpc>
                <a:spcPct val="80000"/>
              </a:lnSpc>
              <a:spcBef>
                <a:spcPts val="400"/>
              </a:spcBef>
              <a:buSzTx/>
              <a:buNone/>
              <a:defRPr sz="1892">
                <a:solidFill>
                  <a:srgbClr val="000000"/>
                </a:solidFill>
              </a:defRPr>
            </a:pPr>
            <a:r>
              <a:t> сдавливая прилежащие ткани, которые</a:t>
            </a:r>
          </a:p>
          <a:p>
            <a:pPr marL="0" indent="39319" defTabSz="786384">
              <a:lnSpc>
                <a:spcPct val="80000"/>
              </a:lnSpc>
              <a:spcBef>
                <a:spcPts val="400"/>
              </a:spcBef>
              <a:buSzTx/>
              <a:buNone/>
              <a:defRPr sz="1892">
                <a:solidFill>
                  <a:srgbClr val="000000"/>
                </a:solidFill>
              </a:defRPr>
            </a:pPr>
            <a:r>
              <a:t> чувствительны к механическим воздействиям</a:t>
            </a:r>
          </a:p>
          <a:p>
            <a:pPr marL="0" indent="39319" defTabSz="786384">
              <a:lnSpc>
                <a:spcPct val="80000"/>
              </a:lnSpc>
              <a:spcBef>
                <a:spcPts val="400"/>
              </a:spcBef>
              <a:buSzTx/>
              <a:buNone/>
              <a:defRPr sz="1892">
                <a:solidFill>
                  <a:srgbClr val="000000"/>
                </a:solidFill>
              </a:defRPr>
            </a:pPr>
            <a:r>
              <a:t>(висцеральные боли) либо прорастают </a:t>
            </a:r>
          </a:p>
          <a:p>
            <a:pPr marL="0" indent="39319" defTabSz="786384">
              <a:lnSpc>
                <a:spcPct val="80000"/>
              </a:lnSpc>
              <a:spcBef>
                <a:spcPts val="400"/>
              </a:spcBef>
              <a:buSzTx/>
              <a:buNone/>
              <a:defRPr sz="1892">
                <a:solidFill>
                  <a:srgbClr val="000000"/>
                </a:solidFill>
              </a:defRPr>
            </a:pPr>
            <a:r>
              <a:t>или сдавливают периферические </a:t>
            </a:r>
          </a:p>
          <a:p>
            <a:pPr marL="0" indent="39319" defTabSz="786384">
              <a:lnSpc>
                <a:spcPct val="80000"/>
              </a:lnSpc>
              <a:spcBef>
                <a:spcPts val="400"/>
              </a:spcBef>
              <a:buSzTx/>
              <a:buNone/>
              <a:defRPr sz="1892">
                <a:solidFill>
                  <a:srgbClr val="000000"/>
                </a:solidFill>
              </a:defRPr>
            </a:pPr>
            <a:r>
              <a:t>и центральные структуры нервной системы.</a:t>
            </a:r>
          </a:p>
          <a:p>
            <a:pPr marL="0" indent="39319" defTabSz="786384">
              <a:lnSpc>
                <a:spcPct val="80000"/>
              </a:lnSpc>
              <a:spcBef>
                <a:spcPts val="400"/>
              </a:spcBef>
              <a:buSzTx/>
              <a:buNone/>
              <a:defRPr sz="2064">
                <a:solidFill>
                  <a:srgbClr val="000000"/>
                </a:solidFill>
              </a:defRPr>
            </a:pPr>
            <a:endParaRPr/>
          </a:p>
          <a:p>
            <a:pPr marL="0" indent="39319" defTabSz="786384">
              <a:lnSpc>
                <a:spcPct val="80000"/>
              </a:lnSpc>
              <a:spcBef>
                <a:spcPts val="400"/>
              </a:spcBef>
              <a:buSzTx/>
              <a:buNone/>
              <a:defRPr sz="1892">
                <a:solidFill>
                  <a:srgbClr val="000000"/>
                </a:solidFill>
              </a:defRPr>
            </a:pPr>
            <a:r>
              <a:t> </a:t>
            </a:r>
          </a:p>
          <a:p>
            <a:pPr marL="0" indent="39319" defTabSz="786384">
              <a:lnSpc>
                <a:spcPct val="80000"/>
              </a:lnSpc>
              <a:spcBef>
                <a:spcPts val="400"/>
              </a:spcBef>
              <a:buSzTx/>
              <a:buNone/>
              <a:defRPr sz="1634">
                <a:solidFill>
                  <a:srgbClr val="000000"/>
                </a:solidFill>
              </a:defRPr>
            </a:pPr>
            <a:endParaRPr/>
          </a:p>
          <a:p>
            <a:pPr marL="0" indent="39319" defTabSz="786384">
              <a:lnSpc>
                <a:spcPct val="80000"/>
              </a:lnSpc>
              <a:spcBef>
                <a:spcPts val="400"/>
              </a:spcBef>
              <a:buSzTx/>
              <a:buNone/>
              <a:defRPr sz="1634">
                <a:solidFill>
                  <a:srgbClr val="000000"/>
                </a:solidFill>
              </a:defRPr>
            </a:pPr>
            <a:endParaRPr/>
          </a:p>
          <a:p>
            <a:pPr marL="0" indent="39319" defTabSz="786384">
              <a:lnSpc>
                <a:spcPct val="80000"/>
              </a:lnSpc>
              <a:spcBef>
                <a:spcPts val="300"/>
              </a:spcBef>
              <a:buSzTx/>
              <a:buNone/>
              <a:defRPr sz="1462">
                <a:solidFill>
                  <a:srgbClr val="262626"/>
                </a:solidFill>
                <a:effectLst>
                  <a:outerShdw blurRad="32766" dist="32766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Например рост опухоли внутри замкнутого пространства черепа сопровождается нарушением циркуляции жидкости, сдавлением и отеком мозга , в результате чего появление болей неизбежно </a:t>
            </a:r>
            <a:endParaRPr sz="1892"/>
          </a:p>
          <a:p>
            <a:pPr marL="0" indent="39319" defTabSz="786384">
              <a:lnSpc>
                <a:spcPct val="80000"/>
              </a:lnSpc>
              <a:spcBef>
                <a:spcPts val="400"/>
              </a:spcBef>
              <a:buSzTx/>
              <a:buNone/>
              <a:defRPr sz="2064">
                <a:solidFill>
                  <a:srgbClr val="000000"/>
                </a:solidFill>
              </a:defRPr>
            </a:pPr>
            <a:endParaRPr sz="1892"/>
          </a:p>
          <a:p>
            <a:pPr marL="0" indent="39319" defTabSz="786384">
              <a:lnSpc>
                <a:spcPct val="80000"/>
              </a:lnSpc>
              <a:spcBef>
                <a:spcPts val="400"/>
              </a:spcBef>
              <a:buSzTx/>
              <a:buNone/>
              <a:defRPr sz="2064">
                <a:solidFill>
                  <a:srgbClr val="000000"/>
                </a:solidFill>
              </a:defRPr>
            </a:pPr>
            <a:endParaRPr sz="1892"/>
          </a:p>
        </p:txBody>
      </p:sp>
      <p:pic>
        <p:nvPicPr>
          <p:cNvPr id="129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8264" y="980728"/>
            <a:ext cx="1152129" cy="1524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Рисунок 4" descr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99456" y="2996951"/>
            <a:ext cx="1872209" cy="18722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Объект 2"/>
          <p:cNvSpPr txBox="1">
            <a:spLocks noGrp="1"/>
          </p:cNvSpPr>
          <p:nvPr>
            <p:ph type="body" idx="1"/>
          </p:nvPr>
        </p:nvSpPr>
        <p:spPr>
          <a:xfrm>
            <a:off x="107504" y="1124744"/>
            <a:ext cx="6258274" cy="4327378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Химическая</a:t>
            </a:r>
            <a:r>
              <a:rPr dirty="0"/>
              <a:t> </a:t>
            </a:r>
            <a:r>
              <a:rPr dirty="0" err="1"/>
              <a:t>структура</a:t>
            </a:r>
            <a:r>
              <a:rPr dirty="0"/>
              <a:t> </a:t>
            </a:r>
            <a:r>
              <a:rPr dirty="0" err="1"/>
              <a:t>опиоидов</a:t>
            </a:r>
            <a:r>
              <a:rPr dirty="0"/>
              <a:t> </a:t>
            </a:r>
            <a:r>
              <a:rPr dirty="0" err="1"/>
              <a:t>самая</a:t>
            </a:r>
            <a:r>
              <a:rPr dirty="0"/>
              <a:t> </a:t>
            </a:r>
            <a:r>
              <a:rPr dirty="0" err="1"/>
              <a:t>разнообразная</a:t>
            </a:r>
            <a:r>
              <a:rPr dirty="0"/>
              <a:t>. </a:t>
            </a:r>
            <a:r>
              <a:rPr dirty="0" err="1"/>
              <a:t>Самая</a:t>
            </a:r>
            <a:r>
              <a:rPr dirty="0"/>
              <a:t> </a:t>
            </a:r>
            <a:r>
              <a:rPr dirty="0" err="1"/>
              <a:t>распространенная</a:t>
            </a:r>
            <a:r>
              <a:rPr dirty="0"/>
              <a:t> </a:t>
            </a:r>
            <a:r>
              <a:rPr dirty="0" err="1"/>
              <a:t>их</a:t>
            </a:r>
            <a:r>
              <a:rPr dirty="0"/>
              <a:t> </a:t>
            </a:r>
            <a:r>
              <a:rPr dirty="0" err="1"/>
              <a:t>составляющая</a:t>
            </a:r>
            <a:r>
              <a:rPr dirty="0"/>
              <a:t> - </a:t>
            </a:r>
            <a:r>
              <a:rPr dirty="0" err="1"/>
              <a:t>это</a:t>
            </a:r>
            <a:r>
              <a:rPr dirty="0"/>
              <a:t> </a:t>
            </a:r>
            <a:r>
              <a:rPr dirty="0" err="1"/>
              <a:t>бензольное</a:t>
            </a:r>
            <a:r>
              <a:rPr dirty="0"/>
              <a:t> </a:t>
            </a:r>
            <a:r>
              <a:rPr dirty="0" err="1"/>
              <a:t>кольцо</a:t>
            </a:r>
            <a:r>
              <a:rPr dirty="0"/>
              <a:t>, </a:t>
            </a:r>
            <a:r>
              <a:rPr dirty="0" err="1"/>
              <a:t>которое</a:t>
            </a:r>
            <a:r>
              <a:rPr dirty="0"/>
              <a:t> </a:t>
            </a:r>
            <a:r>
              <a:rPr dirty="0" err="1"/>
              <a:t>соединяется</a:t>
            </a:r>
            <a:r>
              <a:rPr dirty="0"/>
              <a:t> </a:t>
            </a:r>
            <a:r>
              <a:rPr dirty="0" err="1"/>
              <a:t>пропильным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этильным</a:t>
            </a:r>
            <a:r>
              <a:rPr dirty="0"/>
              <a:t> "</a:t>
            </a:r>
            <a:r>
              <a:rPr dirty="0" err="1"/>
              <a:t>мостом</a:t>
            </a:r>
            <a:r>
              <a:rPr dirty="0"/>
              <a:t>" с </a:t>
            </a:r>
            <a:r>
              <a:rPr dirty="0" err="1"/>
              <a:t>атомом</a:t>
            </a:r>
            <a:r>
              <a:rPr dirty="0"/>
              <a:t> </a:t>
            </a:r>
            <a:r>
              <a:rPr dirty="0" err="1"/>
              <a:t>азота</a:t>
            </a:r>
            <a:r>
              <a:rPr dirty="0"/>
              <a:t>. </a:t>
            </a:r>
            <a:r>
              <a:rPr dirty="0" err="1"/>
              <a:t>Именно</a:t>
            </a:r>
            <a:r>
              <a:rPr dirty="0"/>
              <a:t> </a:t>
            </a:r>
            <a:r>
              <a:rPr dirty="0" err="1"/>
              <a:t>это</a:t>
            </a:r>
            <a:r>
              <a:rPr dirty="0"/>
              <a:t> </a:t>
            </a:r>
            <a:r>
              <a:rPr dirty="0" err="1"/>
              <a:t>обеспечивает</a:t>
            </a:r>
            <a:r>
              <a:rPr dirty="0"/>
              <a:t> </a:t>
            </a:r>
            <a:r>
              <a:rPr dirty="0" err="1"/>
              <a:t>сходство</a:t>
            </a:r>
            <a:r>
              <a:rPr dirty="0"/>
              <a:t> </a:t>
            </a:r>
            <a:r>
              <a:rPr dirty="0" err="1"/>
              <a:t>опиоидов</a:t>
            </a:r>
            <a:r>
              <a:rPr dirty="0"/>
              <a:t> с </a:t>
            </a:r>
            <a:r>
              <a:rPr dirty="0" err="1"/>
              <a:t>тирозином</a:t>
            </a:r>
            <a:r>
              <a:rPr dirty="0"/>
              <a:t> - </a:t>
            </a:r>
            <a:r>
              <a:rPr dirty="0" err="1"/>
              <a:t>аминокислотой</a:t>
            </a:r>
            <a:r>
              <a:rPr dirty="0"/>
              <a:t>, </a:t>
            </a:r>
            <a:r>
              <a:rPr dirty="0" err="1"/>
              <a:t>являющейся</a:t>
            </a:r>
            <a:r>
              <a:rPr dirty="0"/>
              <a:t> </a:t>
            </a:r>
            <a:r>
              <a:rPr dirty="0" err="1"/>
              <a:t>частью</a:t>
            </a:r>
            <a:r>
              <a:rPr dirty="0"/>
              <a:t> </a:t>
            </a:r>
            <a:r>
              <a:rPr dirty="0" err="1"/>
              <a:t>энкефалина</a:t>
            </a:r>
            <a:r>
              <a:rPr dirty="0"/>
              <a:t> (</a:t>
            </a:r>
            <a:r>
              <a:rPr dirty="0" err="1"/>
              <a:t>простейшего</a:t>
            </a:r>
            <a:r>
              <a:rPr dirty="0"/>
              <a:t> </a:t>
            </a:r>
            <a:r>
              <a:rPr dirty="0" err="1"/>
              <a:t>опиоидного</a:t>
            </a:r>
            <a:r>
              <a:rPr dirty="0"/>
              <a:t> </a:t>
            </a:r>
            <a:r>
              <a:rPr dirty="0" err="1"/>
              <a:t>пептида</a:t>
            </a:r>
            <a:r>
              <a:rPr dirty="0"/>
              <a:t>) и </a:t>
            </a:r>
            <a:r>
              <a:rPr dirty="0" err="1"/>
              <a:t>исполняющей</a:t>
            </a:r>
            <a:r>
              <a:rPr dirty="0"/>
              <a:t> </a:t>
            </a:r>
            <a:r>
              <a:rPr dirty="0" err="1"/>
              <a:t>важную</a:t>
            </a:r>
            <a:r>
              <a:rPr dirty="0"/>
              <a:t> </a:t>
            </a:r>
            <a:r>
              <a:rPr dirty="0" err="1"/>
              <a:t>роль</a:t>
            </a:r>
            <a:r>
              <a:rPr dirty="0"/>
              <a:t> в </a:t>
            </a:r>
            <a:r>
              <a:rPr dirty="0" err="1"/>
              <a:t>его</a:t>
            </a:r>
            <a:r>
              <a:rPr dirty="0"/>
              <a:t> </a:t>
            </a:r>
            <a:r>
              <a:rPr dirty="0" err="1"/>
              <a:t>взаимодействии</a:t>
            </a:r>
            <a:r>
              <a:rPr dirty="0"/>
              <a:t> с </a:t>
            </a:r>
            <a:r>
              <a:rPr dirty="0" err="1"/>
              <a:t>опиоидными</a:t>
            </a:r>
            <a:r>
              <a:rPr dirty="0"/>
              <a:t> </a:t>
            </a:r>
            <a:r>
              <a:rPr dirty="0" err="1"/>
              <a:t>рецепторами</a:t>
            </a:r>
            <a:r>
              <a:rPr dirty="0"/>
              <a:t>. </a:t>
            </a:r>
          </a:p>
        </p:txBody>
      </p:sp>
      <p:pic>
        <p:nvPicPr>
          <p:cNvPr id="266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44208" y="1700808"/>
            <a:ext cx="2456744" cy="20882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69" name="Объект 3" descr="Объект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551" y="548679"/>
            <a:ext cx="7882071" cy="59115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Заголовок 1"/>
          <p:cNvSpPr txBox="1">
            <a:spLocks noGrp="1"/>
          </p:cNvSpPr>
          <p:nvPr>
            <p:ph type="title"/>
          </p:nvPr>
        </p:nvSpPr>
        <p:spPr>
          <a:xfrm>
            <a:off x="323527" y="-387425"/>
            <a:ext cx="6781801" cy="122413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Слабые опиоиды   (2ступень)</a:t>
            </a:r>
          </a:p>
        </p:txBody>
      </p:sp>
      <p:graphicFrame>
        <p:nvGraphicFramePr>
          <p:cNvPr id="272" name="Объект 3"/>
          <p:cNvGraphicFramePr/>
          <p:nvPr/>
        </p:nvGraphicFramePr>
        <p:xfrm>
          <a:off x="251519" y="840806"/>
          <a:ext cx="8568952" cy="584282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721182"/>
                <a:gridCol w="2343577"/>
                <a:gridCol w="1568200"/>
                <a:gridCol w="2935993"/>
              </a:tblGrid>
              <a:tr h="900132">
                <a:tc>
                  <a:txBody>
                    <a:bodyPr/>
                    <a:lstStyle/>
                    <a:p>
                      <a:pPr algn="l">
                        <a:defRPr sz="1800">
                          <a:sym typeface="Times New Roman"/>
                        </a:defRPr>
                      </a:pPr>
                      <a:r>
                        <a:t>Название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Times New Roman"/>
                        </a:rPr>
                        <a:t>Режим дозировки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Times New Roman"/>
                        </a:rPr>
                        <a:t>Максимальная суточная доза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Times New Roman"/>
                        </a:rPr>
                        <a:t>Особые указания</a:t>
                      </a:r>
                    </a:p>
                  </a:txBody>
                  <a:tcPr marL="45720" marR="45720" horzOverflow="overflow"/>
                </a:tc>
              </a:tr>
              <a:tr h="272823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Times New Roman"/>
                        </a:rPr>
                        <a:t>Трамадол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Times New Roman"/>
                        </a:rPr>
                        <a:t>По 50-100мг каждые 4 ч. Трамадол ретард 100-200мг каждые 8-12 ч.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Times New Roman"/>
                        </a:rPr>
                        <a:t>  400 мг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Times New Roman"/>
                        </a:rPr>
                        <a:t>Сродство трамадола к опиоидным рецепторам в 10 р слабее, чем у кодеина и в 6000 раз слабее, чем у морфина, при этом выраженность анальгезирующего дейтвия всего в 5-10 раз слабее морфина</a:t>
                      </a:r>
                    </a:p>
                  </a:txBody>
                  <a:tcPr marL="45720" marR="45720" horzOverflow="overflow"/>
                </a:tc>
              </a:tr>
              <a:tr h="2200188">
                <a:tc>
                  <a:txBody>
                    <a:bodyPr/>
                    <a:lstStyle/>
                    <a:p>
                      <a:pPr algn="l">
                        <a:defRPr sz="1800">
                          <a:sym typeface="Times New Roman"/>
                        </a:defRPr>
                      </a:pPr>
                      <a:r>
                        <a:t>Кодеин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Times New Roman"/>
                        </a:rPr>
                        <a:t>по 15-60 мг каждые 3-6 часов.. 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Times New Roman"/>
                        </a:rPr>
                        <a:t>      120 мг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Times New Roman"/>
                        </a:rPr>
                        <a:t>Кодеин получают полусинтетическим путем из морфина.Доза кодеина в количестве 120 мг в/м или 200 мг внутрь эквивалентна дозе морфина 10 мг в/м</a:t>
                      </a:r>
                    </a:p>
                  </a:txBody>
                  <a:tcPr marL="45720" marR="45720" horzOverflow="overflow"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Объект 3" descr="Объект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551" y="548679"/>
            <a:ext cx="1822706" cy="1962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Рисунок 4" descr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36096" y="370526"/>
            <a:ext cx="3422873" cy="34228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4" name="Схема 5"/>
          <p:cNvGrpSpPr/>
          <p:nvPr/>
        </p:nvGrpSpPr>
        <p:grpSpPr>
          <a:xfrm>
            <a:off x="614493" y="2753324"/>
            <a:ext cx="7439501" cy="2563363"/>
            <a:chOff x="0" y="-1"/>
            <a:chExt cx="7439499" cy="2563362"/>
          </a:xfrm>
        </p:grpSpPr>
        <p:sp>
          <p:nvSpPr>
            <p:cNvPr id="276" name="Прямоугольник"/>
            <p:cNvSpPr/>
            <p:nvPr/>
          </p:nvSpPr>
          <p:spPr>
            <a:xfrm>
              <a:off x="15758" y="187314"/>
              <a:ext cx="3494315" cy="411096"/>
            </a:xfrm>
            <a:prstGeom prst="rect">
              <a:avLst/>
            </a:prstGeom>
            <a:solidFill>
              <a:schemeClr val="accent1"/>
            </a:solidFill>
            <a:ln w="222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7" name="Квадрат"/>
            <p:cNvSpPr/>
            <p:nvPr/>
          </p:nvSpPr>
          <p:spPr>
            <a:xfrm>
              <a:off x="15793" y="403270"/>
              <a:ext cx="256706" cy="256705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 w="222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8" name="достоинства"/>
            <p:cNvSpPr txBox="1"/>
            <p:nvPr/>
          </p:nvSpPr>
          <p:spPr>
            <a:xfrm>
              <a:off x="0" y="-1"/>
              <a:ext cx="3525833" cy="6054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1600200">
                <a:lnSpc>
                  <a:spcPct val="90000"/>
                </a:lnSpc>
                <a:spcBef>
                  <a:spcPts val="1500"/>
                </a:spcBef>
                <a:defRPr sz="3600"/>
              </a:lvl1pPr>
            </a:lstStyle>
            <a:p>
              <a:r>
                <a:rPr lang="ru-RU" dirty="0" smtClean="0"/>
                <a:t>    </a:t>
              </a:r>
              <a:r>
                <a:rPr dirty="0" err="1" smtClean="0"/>
                <a:t>достоинства</a:t>
              </a:r>
              <a:endParaRPr dirty="0"/>
            </a:p>
          </p:txBody>
        </p:sp>
        <p:sp>
          <p:nvSpPr>
            <p:cNvPr id="279" name="Квадрат"/>
            <p:cNvSpPr/>
            <p:nvPr/>
          </p:nvSpPr>
          <p:spPr>
            <a:xfrm>
              <a:off x="35" y="1001641"/>
              <a:ext cx="256698" cy="256699"/>
            </a:xfrm>
            <a:prstGeom prst="rect">
              <a:avLst/>
            </a:prstGeom>
            <a:solidFill>
              <a:srgbClr val="FFFFFF"/>
            </a:solidFill>
            <a:ln w="222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0" name="Слабо выраженные побочные эффекты опиоидов: тошнота, запоры, нет угнетения дыхания"/>
            <p:cNvSpPr txBox="1"/>
            <p:nvPr/>
          </p:nvSpPr>
          <p:spPr>
            <a:xfrm>
              <a:off x="244637" y="909649"/>
              <a:ext cx="3249711" cy="4406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8231" tIns="78231" rIns="78231" bIns="78231" numCol="1" anchor="ctr">
              <a:spAutoFit/>
            </a:bodyPr>
            <a:lstStyle>
              <a:lvl1pPr defTabSz="488950">
                <a:lnSpc>
                  <a:spcPct val="90000"/>
                </a:lnSpc>
                <a:spcBef>
                  <a:spcPts val="400"/>
                </a:spcBef>
                <a:defRPr sz="1100"/>
              </a:lvl1pPr>
            </a:lstStyle>
            <a:p>
              <a:r>
                <a:t>Слабо выраженные побочные эффекты опиоидов: тошнота, запоры, нет угнетения дыхания</a:t>
              </a:r>
            </a:p>
          </p:txBody>
        </p:sp>
        <p:sp>
          <p:nvSpPr>
            <p:cNvPr id="281" name="Квадрат"/>
            <p:cNvSpPr/>
            <p:nvPr/>
          </p:nvSpPr>
          <p:spPr>
            <a:xfrm>
              <a:off x="35" y="1600006"/>
              <a:ext cx="256698" cy="256699"/>
            </a:xfrm>
            <a:prstGeom prst="rect">
              <a:avLst/>
            </a:prstGeom>
            <a:solidFill>
              <a:srgbClr val="FFFFFF"/>
            </a:solidFill>
            <a:ln w="222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2" name="Не приводит к зависимости"/>
            <p:cNvSpPr txBox="1"/>
            <p:nvPr/>
          </p:nvSpPr>
          <p:spPr>
            <a:xfrm>
              <a:off x="244637" y="1576891"/>
              <a:ext cx="3249711" cy="3029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8231" tIns="78231" rIns="78231" bIns="78231" numCol="1" anchor="ctr">
              <a:spAutoFit/>
            </a:bodyPr>
            <a:lstStyle>
              <a:lvl1pPr defTabSz="488950">
                <a:lnSpc>
                  <a:spcPct val="90000"/>
                </a:lnSpc>
                <a:spcBef>
                  <a:spcPts val="400"/>
                </a:spcBef>
                <a:defRPr sz="1100"/>
              </a:lvl1pPr>
            </a:lstStyle>
            <a:p>
              <a:r>
                <a:t>Не приводит к зависимости</a:t>
              </a:r>
            </a:p>
          </p:txBody>
        </p:sp>
        <p:sp>
          <p:nvSpPr>
            <p:cNvPr id="283" name="Квадрат"/>
            <p:cNvSpPr/>
            <p:nvPr/>
          </p:nvSpPr>
          <p:spPr>
            <a:xfrm>
              <a:off x="35" y="2198372"/>
              <a:ext cx="256698" cy="256699"/>
            </a:xfrm>
            <a:prstGeom prst="rect">
              <a:avLst/>
            </a:prstGeom>
            <a:solidFill>
              <a:srgbClr val="FFFFFF"/>
            </a:solidFill>
            <a:ln w="222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4" name="Минимальный наркогенный потенциал"/>
            <p:cNvSpPr txBox="1"/>
            <p:nvPr/>
          </p:nvSpPr>
          <p:spPr>
            <a:xfrm>
              <a:off x="244637" y="2175256"/>
              <a:ext cx="3249711" cy="3029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8231" tIns="78231" rIns="78231" bIns="78231" numCol="1" anchor="ctr">
              <a:spAutoFit/>
            </a:bodyPr>
            <a:lstStyle>
              <a:lvl1pPr defTabSz="488950">
                <a:lnSpc>
                  <a:spcPct val="90000"/>
                </a:lnSpc>
                <a:spcBef>
                  <a:spcPts val="400"/>
                </a:spcBef>
                <a:defRPr sz="1100"/>
              </a:lvl1pPr>
            </a:lstStyle>
            <a:p>
              <a:r>
                <a:t>Минимальный наркогенный потенциал</a:t>
              </a:r>
            </a:p>
          </p:txBody>
        </p:sp>
        <p:sp>
          <p:nvSpPr>
            <p:cNvPr id="285" name="Прямоугольник"/>
            <p:cNvSpPr/>
            <p:nvPr/>
          </p:nvSpPr>
          <p:spPr>
            <a:xfrm>
              <a:off x="3700583" y="334054"/>
              <a:ext cx="3494314" cy="411096"/>
            </a:xfrm>
            <a:prstGeom prst="rect">
              <a:avLst/>
            </a:prstGeom>
            <a:solidFill>
              <a:schemeClr val="accent1"/>
            </a:solidFill>
            <a:ln w="222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6" name="Квадрат"/>
            <p:cNvSpPr/>
            <p:nvPr/>
          </p:nvSpPr>
          <p:spPr>
            <a:xfrm>
              <a:off x="3700583" y="488445"/>
              <a:ext cx="256705" cy="256705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 w="222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7" name="недостатки"/>
            <p:cNvSpPr txBox="1"/>
            <p:nvPr/>
          </p:nvSpPr>
          <p:spPr>
            <a:xfrm>
              <a:off x="3945185" y="228912"/>
              <a:ext cx="3494314" cy="6054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1600200">
                <a:lnSpc>
                  <a:spcPct val="90000"/>
                </a:lnSpc>
                <a:spcBef>
                  <a:spcPts val="1500"/>
                </a:spcBef>
                <a:defRPr sz="3600"/>
              </a:lvl1pPr>
            </a:lstStyle>
            <a:p>
              <a:r>
                <a:rPr dirty="0" err="1"/>
                <a:t>недостатки</a:t>
              </a:r>
              <a:endParaRPr dirty="0"/>
            </a:p>
          </p:txBody>
        </p:sp>
        <p:sp>
          <p:nvSpPr>
            <p:cNvPr id="288" name="Квадрат"/>
            <p:cNvSpPr/>
            <p:nvPr/>
          </p:nvSpPr>
          <p:spPr>
            <a:xfrm>
              <a:off x="3700583" y="1086816"/>
              <a:ext cx="256699" cy="256699"/>
            </a:xfrm>
            <a:prstGeom prst="rect">
              <a:avLst/>
            </a:prstGeom>
            <a:solidFill>
              <a:srgbClr val="FFFFFF"/>
            </a:solidFill>
            <a:ln w="222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9" name="Эффективно только при умеренной боли"/>
            <p:cNvSpPr txBox="1"/>
            <p:nvPr/>
          </p:nvSpPr>
          <p:spPr>
            <a:xfrm>
              <a:off x="3945185" y="1063701"/>
              <a:ext cx="3249712" cy="3029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8231" tIns="78231" rIns="78231" bIns="78231" numCol="1" anchor="ctr">
              <a:spAutoFit/>
            </a:bodyPr>
            <a:lstStyle>
              <a:lvl1pPr defTabSz="488950">
                <a:lnSpc>
                  <a:spcPct val="90000"/>
                </a:lnSpc>
                <a:spcBef>
                  <a:spcPts val="400"/>
                </a:spcBef>
                <a:defRPr sz="1100"/>
              </a:lvl1pPr>
            </a:lstStyle>
            <a:p>
              <a:r>
                <a:t>Эффективно только при умеренной боли</a:t>
              </a:r>
            </a:p>
          </p:txBody>
        </p:sp>
        <p:sp>
          <p:nvSpPr>
            <p:cNvPr id="290" name="Квадрат"/>
            <p:cNvSpPr/>
            <p:nvPr/>
          </p:nvSpPr>
          <p:spPr>
            <a:xfrm>
              <a:off x="3700583" y="1685181"/>
              <a:ext cx="256699" cy="256699"/>
            </a:xfrm>
            <a:prstGeom prst="rect">
              <a:avLst/>
            </a:prstGeom>
            <a:solidFill>
              <a:srgbClr val="FFFFFF"/>
            </a:solidFill>
            <a:ln w="222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1" name="Максимально разрешенная доза 400 мг/сут"/>
            <p:cNvSpPr txBox="1"/>
            <p:nvPr/>
          </p:nvSpPr>
          <p:spPr>
            <a:xfrm>
              <a:off x="3945185" y="1662066"/>
              <a:ext cx="3249712" cy="3029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8231" tIns="78231" rIns="78231" bIns="78231" numCol="1" anchor="ctr">
              <a:spAutoFit/>
            </a:bodyPr>
            <a:lstStyle>
              <a:lvl1pPr defTabSz="488950">
                <a:lnSpc>
                  <a:spcPct val="90000"/>
                </a:lnSpc>
                <a:spcBef>
                  <a:spcPts val="400"/>
                </a:spcBef>
                <a:defRPr sz="1100"/>
              </a:lvl1pPr>
            </a:lstStyle>
            <a:p>
              <a:r>
                <a:t>Максимально разрешенная доза 400 мг/сут</a:t>
              </a:r>
            </a:p>
          </p:txBody>
        </p:sp>
        <p:sp>
          <p:nvSpPr>
            <p:cNvPr id="292" name="Квадрат"/>
            <p:cNvSpPr/>
            <p:nvPr/>
          </p:nvSpPr>
          <p:spPr>
            <a:xfrm>
              <a:off x="3700583" y="2283546"/>
              <a:ext cx="256699" cy="256699"/>
            </a:xfrm>
            <a:prstGeom prst="rect">
              <a:avLst/>
            </a:prstGeom>
            <a:solidFill>
              <a:srgbClr val="FFFFFF"/>
            </a:solidFill>
            <a:ln w="222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3" name="Анальгетический потенциал 0,05-0,1"/>
            <p:cNvSpPr txBox="1"/>
            <p:nvPr/>
          </p:nvSpPr>
          <p:spPr>
            <a:xfrm>
              <a:off x="3945185" y="2260431"/>
              <a:ext cx="3249712" cy="3029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8231" tIns="78231" rIns="78231" bIns="78231" numCol="1" anchor="ctr">
              <a:spAutoFit/>
            </a:bodyPr>
            <a:lstStyle>
              <a:lvl1pPr defTabSz="488950">
                <a:lnSpc>
                  <a:spcPct val="90000"/>
                </a:lnSpc>
                <a:spcBef>
                  <a:spcPts val="400"/>
                </a:spcBef>
                <a:defRPr sz="1100"/>
              </a:lvl1pPr>
            </a:lstStyle>
            <a:p>
              <a:r>
                <a:t>Анальгетический потенциал 0,05-0,1</a:t>
              </a:r>
            </a:p>
          </p:txBody>
        </p:sp>
      </p:grp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648">
              <a:srgbClr val="681312"/>
            </a:gs>
            <a:gs pos="91000">
              <a:schemeClr val="tx1">
                <a:lumMod val="85000"/>
                <a:lumOff val="15000"/>
              </a:schemeClr>
            </a:gs>
            <a:gs pos="78000">
              <a:schemeClr val="accent6">
                <a:tint val="90000"/>
                <a:shade val="89000"/>
                <a:satMod val="220000"/>
              </a:schemeClr>
            </a:gs>
            <a:gs pos="100000">
              <a:schemeClr val="accent6">
                <a:tint val="12000"/>
                <a:satMod val="25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Объект 3" descr="Объект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7584" y="476672"/>
            <a:ext cx="7392822" cy="55446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Заголовок 1"/>
          <p:cNvSpPr txBox="1">
            <a:spLocks noGrp="1"/>
          </p:cNvSpPr>
          <p:nvPr>
            <p:ph type="title"/>
          </p:nvPr>
        </p:nvSpPr>
        <p:spPr>
          <a:xfrm>
            <a:off x="755576" y="260647"/>
            <a:ext cx="6984777" cy="86409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t>На второй ступени обезболивающей терапии можно использовать ряд комбинированных препаратов. </a:t>
            </a:r>
          </a:p>
        </p:txBody>
      </p:sp>
      <p:graphicFrame>
        <p:nvGraphicFramePr>
          <p:cNvPr id="299" name="Объект 3"/>
          <p:cNvGraphicFramePr/>
          <p:nvPr/>
        </p:nvGraphicFramePr>
        <p:xfrm>
          <a:off x="827583" y="1196753"/>
          <a:ext cx="7704856" cy="536093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852428"/>
                <a:gridCol w="3852428"/>
              </a:tblGrid>
              <a:tr h="607742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Times New Roman"/>
                        </a:rPr>
                        <a:t>Название 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Times New Roman"/>
                        </a:rPr>
                        <a:t>Действующее вещество и режим дозировки</a:t>
                      </a:r>
                    </a:p>
                  </a:txBody>
                  <a:tcPr marL="45720" marR="45720" horzOverflow="overflow"/>
                </a:tc>
              </a:tr>
              <a:tr h="150026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Times New Roman"/>
                        </a:rPr>
                        <a:t>Солпадеин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Times New Roman"/>
                        </a:rPr>
                        <a:t>8 мг кодеина +500 мг парацетамола+ 30 мг кофеина в капсулах, таблетках, таблетках растворимых. Прием каждые 4-6 ч</a:t>
                      </a:r>
                    </a:p>
                  </a:txBody>
                  <a:tcPr marL="45720" marR="45720" horzOverflow="overflow"/>
                </a:tc>
              </a:tr>
              <a:tr h="243096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Times New Roman"/>
                        </a:rPr>
                        <a:t>Залдиар 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ym typeface="Times New Roman"/>
                        </a:defRPr>
                      </a:pPr>
                      <a:r>
                        <a:t>37, 5 мг трамадола +325 мг парацетамола в одной таблетке.. Максимальная суточная доза — 8 табл. (эквивалентно 300 мг трамадола и 2600 мг парацетамола). Интервал между приемами препарата Залдиар</a:t>
                      </a:r>
                      <a:r>
                        <a:rPr baseline="30000"/>
                        <a:t>®</a:t>
                      </a:r>
                      <a:r>
                        <a:t> внутрь должен составлять не менее 6 ч.</a:t>
                      </a:r>
                    </a:p>
                  </a:txBody>
                  <a:tcPr marL="45720" marR="45720" horzOverflow="overflow"/>
                </a:tc>
              </a:tr>
              <a:tr h="78961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Times New Roman"/>
                        </a:rPr>
                        <a:t>Талвозилен форте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Times New Roman"/>
                        </a:rPr>
                        <a:t>30 мг кодеина + 500 мг парацетамола, каждые 4-6 часов</a:t>
                      </a:r>
                    </a:p>
                  </a:txBody>
                  <a:tcPr marL="45720" marR="45720" horzOverflow="overflow"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Заголовок 1"/>
          <p:cNvSpPr txBox="1">
            <a:spLocks noGrp="1"/>
          </p:cNvSpPr>
          <p:nvPr>
            <p:ph type="title"/>
          </p:nvPr>
        </p:nvSpPr>
        <p:spPr>
          <a:xfrm>
            <a:off x="179512" y="-531440"/>
            <a:ext cx="9155865" cy="15841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sz="1800" u="sng" dirty="0" err="1">
                <a:latin typeface="DokChampa" panose="020B0604020202020204" pitchFamily="34" charset="-34"/>
                <a:cs typeface="DokChampa" panose="020B0604020202020204" pitchFamily="34" charset="-34"/>
              </a:rPr>
              <a:t>Рациональная</a:t>
            </a:r>
            <a:r>
              <a:rPr sz="1800" u="sng" dirty="0">
                <a:latin typeface="DokChampa" panose="020B0604020202020204" pitchFamily="34" charset="-34"/>
                <a:cs typeface="DokChampa" panose="020B0604020202020204" pitchFamily="34" charset="-34"/>
              </a:rPr>
              <a:t> </a:t>
            </a:r>
            <a:r>
              <a:rPr sz="1800" u="sng" dirty="0" err="1">
                <a:latin typeface="DokChampa" panose="020B0604020202020204" pitchFamily="34" charset="-34"/>
                <a:cs typeface="DokChampa" panose="020B0604020202020204" pitchFamily="34" charset="-34"/>
              </a:rPr>
              <a:t>комбинация</a:t>
            </a:r>
            <a:r>
              <a:rPr sz="1800" u="sng" dirty="0">
                <a:latin typeface="DokChampa" panose="020B0604020202020204" pitchFamily="34" charset="-34"/>
                <a:cs typeface="DokChampa" panose="020B0604020202020204" pitchFamily="34" charset="-34"/>
              </a:rPr>
              <a:t> </a:t>
            </a:r>
            <a:r>
              <a:rPr sz="1800" u="sng" dirty="0" err="1">
                <a:latin typeface="DokChampa" panose="020B0604020202020204" pitchFamily="34" charset="-34"/>
                <a:cs typeface="DokChampa" panose="020B0604020202020204" pitchFamily="34" charset="-34"/>
              </a:rPr>
              <a:t>двух</a:t>
            </a:r>
            <a:r>
              <a:rPr sz="1800" u="sng" dirty="0">
                <a:latin typeface="DokChampa" panose="020B0604020202020204" pitchFamily="34" charset="-34"/>
                <a:cs typeface="DokChampa" panose="020B0604020202020204" pitchFamily="34" charset="-34"/>
              </a:rPr>
              <a:t> </a:t>
            </a:r>
            <a:r>
              <a:rPr sz="1800" u="sng" dirty="0" err="1">
                <a:latin typeface="DokChampa" panose="020B0604020202020204" pitchFamily="34" charset="-34"/>
                <a:cs typeface="DokChampa" panose="020B0604020202020204" pitchFamily="34" charset="-34"/>
              </a:rPr>
              <a:t>рекомендуемых</a:t>
            </a:r>
            <a:r>
              <a:rPr sz="1800" u="sng" dirty="0">
                <a:latin typeface="DokChampa" panose="020B0604020202020204" pitchFamily="34" charset="-34"/>
                <a:cs typeface="DokChampa" panose="020B0604020202020204" pitchFamily="34" charset="-34"/>
              </a:rPr>
              <a:t> ВОЗ </a:t>
            </a:r>
            <a:r>
              <a:rPr sz="1800" u="sng" dirty="0" err="1">
                <a:latin typeface="DokChampa" panose="020B0604020202020204" pitchFamily="34" charset="-34"/>
                <a:cs typeface="DokChampa" panose="020B0604020202020204" pitchFamily="34" charset="-34"/>
              </a:rPr>
              <a:t>анальгетиков</a:t>
            </a:r>
            <a:r>
              <a:rPr sz="1800" u="sng" dirty="0">
                <a:latin typeface="DokChampa" panose="020B0604020202020204" pitchFamily="34" charset="-34"/>
                <a:cs typeface="DokChampa" panose="020B0604020202020204" pitchFamily="34" charset="-34"/>
              </a:rPr>
              <a:t> в 1 </a:t>
            </a:r>
            <a:r>
              <a:rPr sz="1800" u="sng" dirty="0" err="1">
                <a:latin typeface="DokChampa" panose="020B0604020202020204" pitchFamily="34" charset="-34"/>
                <a:cs typeface="DokChampa" panose="020B0604020202020204" pitchFamily="34" charset="-34"/>
              </a:rPr>
              <a:t>таблетке</a:t>
            </a:r>
            <a:endParaRPr sz="1800" u="sng" dirty="0"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pic>
        <p:nvPicPr>
          <p:cNvPr id="303" name="Объект 6" descr="Объект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6981" y="1856222"/>
            <a:ext cx="4769145" cy="295232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1774547" y="1772816"/>
            <a:ext cx="1800200" cy="1080120"/>
          </a:xfrm>
          <a:prstGeom prst="flowChartAlternateProcess">
            <a:avLst/>
          </a:prstGeom>
          <a:solidFill>
            <a:srgbClr val="FFFFFF"/>
          </a:solidFill>
          <a:ln w="22225" cap="flat">
            <a:solidFill>
              <a:schemeClr val="accent1"/>
            </a:solidFill>
            <a:prstDash val="solid"/>
            <a:round/>
          </a:ln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918563" y="3815319"/>
            <a:ext cx="1656184" cy="1080120"/>
          </a:xfrm>
          <a:prstGeom prst="flowChartAlternateProcess">
            <a:avLst/>
          </a:prstGeom>
          <a:solidFill>
            <a:srgbClr val="FFFFFF"/>
          </a:solidFill>
          <a:ln w="22225" cap="flat">
            <a:solidFill>
              <a:schemeClr val="accent1"/>
            </a:solidFill>
            <a:prstDash val="solid"/>
            <a:round/>
          </a:ln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18957" y="2051266"/>
            <a:ext cx="12458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трамал</a:t>
            </a:r>
            <a:endParaRPr lang="ru-RU" sz="2800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76362" y="4155324"/>
            <a:ext cx="198112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парацетамол</a:t>
            </a:r>
            <a:endParaRPr lang="ru-RU" sz="2000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люс 6"/>
          <p:cNvSpPr/>
          <p:nvPr/>
        </p:nvSpPr>
        <p:spPr>
          <a:xfrm>
            <a:off x="2434367" y="3212976"/>
            <a:ext cx="296340" cy="352889"/>
          </a:xfrm>
          <a:prstGeom prst="mathPlus">
            <a:avLst/>
          </a:prstGeom>
          <a:solidFill>
            <a:srgbClr val="FFFFFF"/>
          </a:solidFill>
          <a:ln w="22225" cap="flat">
            <a:solidFill>
              <a:schemeClr val="accent1"/>
            </a:solidFill>
            <a:prstDash val="solid"/>
            <a:round/>
          </a:ln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Стрелка вправо с вырезом 7"/>
          <p:cNvSpPr/>
          <p:nvPr/>
        </p:nvSpPr>
        <p:spPr>
          <a:xfrm rot="5400000">
            <a:off x="2539976" y="5121977"/>
            <a:ext cx="432048" cy="367500"/>
          </a:xfrm>
          <a:prstGeom prst="notchedRightArrow">
            <a:avLst/>
          </a:prstGeom>
          <a:solidFill>
            <a:srgbClr val="FFFFFF"/>
          </a:solidFill>
          <a:ln w="22225" cap="flat">
            <a:solidFill>
              <a:schemeClr val="accent1"/>
            </a:solidFill>
            <a:prstDash val="solid"/>
            <a:round/>
          </a:ln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0848" y="5549274"/>
            <a:ext cx="31778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Залдиар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88839" y="2525210"/>
            <a:ext cx="1274333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37,5 мг</a:t>
            </a:r>
            <a:endParaRPr lang="ru-RU" sz="1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85129" y="4531551"/>
            <a:ext cx="152305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325</a:t>
            </a:r>
            <a:r>
              <a:rPr lang="ru-RU" sz="1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мг</a:t>
            </a:r>
            <a:endParaRPr lang="ru-RU" sz="1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764704"/>
            <a:ext cx="7848872" cy="48245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рекомендациям Европейской ассоциации паллиативной помощи (2010 г.), для терапии умеренной боли в качестве альтернативы «слабым»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опиоидам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можно использовать «сильные»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опиоиды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 низких дозах. С учетом зарегистрированных в РФ препаратов на второй ступени терапии могут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использоваться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морфина сульфат (</a:t>
            </a:r>
            <a:r>
              <a:rPr lang="ru-RU" sz="2200" dirty="0" smtClean="0"/>
              <a:t>таблетки </a:t>
            </a:r>
            <a:r>
              <a:rPr lang="ru-RU" sz="2200" dirty="0"/>
              <a:t>/ капсулы </a:t>
            </a:r>
            <a:r>
              <a:rPr lang="ru-RU" sz="2200" dirty="0" err="1"/>
              <a:t>ретард</a:t>
            </a:r>
            <a:r>
              <a:rPr lang="ru-RU" dirty="0"/>
              <a:t>) до 30 мг / </a:t>
            </a:r>
            <a:r>
              <a:rPr lang="ru-RU" dirty="0" err="1"/>
              <a:t>сут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оксикодон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dirty="0"/>
              <a:t>таблетки </a:t>
            </a:r>
            <a:r>
              <a:rPr lang="ru-RU" dirty="0" err="1"/>
              <a:t>ретард</a:t>
            </a:r>
            <a:r>
              <a:rPr lang="ru-RU" dirty="0"/>
              <a:t> с </a:t>
            </a:r>
            <a:r>
              <a:rPr lang="ru-RU" dirty="0" err="1"/>
              <a:t>налоксоном</a:t>
            </a:r>
            <a:r>
              <a:rPr lang="ru-RU" b="1" dirty="0"/>
              <a:t>) </a:t>
            </a:r>
            <a:r>
              <a:rPr lang="ru-RU" dirty="0"/>
              <a:t>до 20 мг / </a:t>
            </a:r>
            <a:r>
              <a:rPr lang="ru-RU" dirty="0" err="1"/>
              <a:t>сут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фентанил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(</a:t>
            </a:r>
            <a:r>
              <a:rPr lang="ru-RU" dirty="0" err="1" smtClean="0"/>
              <a:t>трансдермальная</a:t>
            </a:r>
            <a:r>
              <a:rPr lang="ru-RU" dirty="0" smtClean="0"/>
              <a:t> </a:t>
            </a:r>
            <a:r>
              <a:rPr lang="ru-RU" dirty="0"/>
              <a:t>терапевтическая система 12,5 мкг / час)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бупренорфин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трансдер</a:t>
            </a:r>
            <a:r>
              <a:rPr lang="ru-RU" dirty="0"/>
              <a:t>- </a:t>
            </a:r>
            <a:r>
              <a:rPr lang="ru-RU" dirty="0" err="1"/>
              <a:t>мальная</a:t>
            </a:r>
            <a:r>
              <a:rPr lang="ru-RU" dirty="0"/>
              <a:t> терапевтическая система 35 мкг / час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6300" b="1" dirty="0" smtClean="0">
                <a:solidFill>
                  <a:schemeClr val="accent1">
                    <a:lumMod val="75000"/>
                  </a:schemeClr>
                </a:solidFill>
              </a:rPr>
              <a:t> ± </a:t>
            </a:r>
            <a:r>
              <a:rPr lang="ru-RU" sz="6300" b="1" dirty="0">
                <a:solidFill>
                  <a:schemeClr val="accent1">
                    <a:lumMod val="75000"/>
                  </a:schemeClr>
                </a:solidFill>
              </a:rPr>
              <a:t>адъюванты</a:t>
            </a:r>
          </a:p>
        </p:txBody>
      </p:sp>
    </p:spTree>
    <p:extLst>
      <p:ext uri="{BB962C8B-B14F-4D97-AF65-F5344CB8AC3E}">
        <p14:creationId xmlns:p14="http://schemas.microsoft.com/office/powerpoint/2010/main" val="2872766388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Заголовок 1"/>
          <p:cNvSpPr txBox="1">
            <a:spLocks noGrp="1"/>
          </p:cNvSpPr>
          <p:nvPr>
            <p:ph type="title"/>
          </p:nvPr>
        </p:nvSpPr>
        <p:spPr>
          <a:xfrm>
            <a:off x="683568" y="-675457"/>
            <a:ext cx="6781801" cy="160020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Сильные опиоиды (3 ступень)</a:t>
            </a:r>
          </a:p>
        </p:txBody>
      </p:sp>
      <p:graphicFrame>
        <p:nvGraphicFramePr>
          <p:cNvPr id="306" name="Объект 3"/>
          <p:cNvGraphicFramePr/>
          <p:nvPr>
            <p:extLst>
              <p:ext uri="{D42A27DB-BD31-4B8C-83A1-F6EECF244321}">
                <p14:modId xmlns:p14="http://schemas.microsoft.com/office/powerpoint/2010/main" val="3923063205"/>
              </p:ext>
            </p:extLst>
          </p:nvPr>
        </p:nvGraphicFramePr>
        <p:xfrm>
          <a:off x="683568" y="908720"/>
          <a:ext cx="7776866" cy="4950992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888433"/>
                <a:gridCol w="3888433"/>
              </a:tblGrid>
              <a:tr h="987344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b="1" dirty="0" smtClean="0">
                          <a:solidFill>
                            <a:srgbClr val="FFFFFF"/>
                          </a:solidFill>
                          <a:sym typeface="Times New Roman"/>
                        </a:rPr>
                        <a:t>Название</a:t>
                      </a:r>
                      <a:r>
                        <a:rPr lang="ru-RU" b="1" baseline="0" dirty="0" smtClean="0">
                          <a:solidFill>
                            <a:srgbClr val="FFFFFF"/>
                          </a:solidFill>
                          <a:sym typeface="Times New Roman"/>
                        </a:rPr>
                        <a:t> </a:t>
                      </a:r>
                      <a:endParaRPr b="1" dirty="0">
                        <a:solidFill>
                          <a:srgbClr val="FFFFFF"/>
                        </a:solidFill>
                        <a:sym typeface="Times New Roman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b="1" dirty="0" smtClean="0">
                          <a:solidFill>
                            <a:srgbClr val="FFFFFF"/>
                          </a:solidFill>
                          <a:sym typeface="Times New Roman"/>
                        </a:rPr>
                        <a:t>Режим дозирования</a:t>
                      </a:r>
                      <a:endParaRPr b="1" dirty="0">
                        <a:solidFill>
                          <a:srgbClr val="FFFFFF"/>
                        </a:solidFill>
                        <a:sym typeface="Times New Roman"/>
                      </a:endParaRPr>
                    </a:p>
                  </a:txBody>
                  <a:tcPr marL="45720" marR="45720" horzOverflow="overflow"/>
                </a:tc>
              </a:tr>
              <a:tr h="52222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dirty="0" smtClean="0">
                          <a:sym typeface="Times New Roman"/>
                        </a:rPr>
                        <a:t>М</a:t>
                      </a:r>
                      <a:r>
                        <a:rPr dirty="0" err="1" smtClean="0">
                          <a:sym typeface="Times New Roman"/>
                        </a:rPr>
                        <a:t>орфин</a:t>
                      </a:r>
                      <a:r>
                        <a:rPr lang="ru-RU" dirty="0" smtClean="0">
                          <a:sym typeface="Times New Roman"/>
                        </a:rPr>
                        <a:t>а</a:t>
                      </a:r>
                      <a:r>
                        <a:rPr lang="ru-RU" baseline="0" dirty="0" smtClean="0">
                          <a:sym typeface="Times New Roman"/>
                        </a:rPr>
                        <a:t> сульфат(</a:t>
                      </a:r>
                      <a:r>
                        <a:rPr lang="ru-RU" baseline="0" dirty="0" err="1" smtClean="0">
                          <a:sym typeface="Times New Roman"/>
                        </a:rPr>
                        <a:t>табл</a:t>
                      </a:r>
                      <a:r>
                        <a:rPr lang="ru-RU" baseline="0" dirty="0" smtClean="0">
                          <a:sym typeface="Times New Roman"/>
                        </a:rPr>
                        <a:t>/капсулы </a:t>
                      </a:r>
                      <a:r>
                        <a:rPr lang="ru-RU" baseline="0" dirty="0" err="1" smtClean="0">
                          <a:sym typeface="Times New Roman"/>
                        </a:rPr>
                        <a:t>ретард</a:t>
                      </a:r>
                      <a:endParaRPr dirty="0">
                        <a:sym typeface="Times New Roman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ym typeface="Times New Roman"/>
                        </a:defRPr>
                      </a:pPr>
                      <a:r>
                        <a:rPr lang="ru-RU" dirty="0" smtClean="0"/>
                        <a:t>               от 60 мг/</a:t>
                      </a:r>
                      <a:r>
                        <a:rPr lang="ru-RU" dirty="0" err="1" smtClean="0"/>
                        <a:t>сут</a:t>
                      </a:r>
                      <a:endParaRPr dirty="0"/>
                    </a:p>
                  </a:txBody>
                  <a:tcPr marL="45720" marR="45720" horzOverflow="overflow"/>
                </a:tc>
              </a:tr>
              <a:tr h="60678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dirty="0" err="1" smtClean="0">
                          <a:sym typeface="Times New Roman"/>
                        </a:rPr>
                        <a:t>Оксикодон</a:t>
                      </a:r>
                      <a:r>
                        <a:rPr lang="ru-RU" dirty="0" smtClean="0">
                          <a:sym typeface="Times New Roman"/>
                        </a:rPr>
                        <a:t> (</a:t>
                      </a:r>
                      <a:r>
                        <a:rPr lang="ru-RU" dirty="0" err="1" smtClean="0">
                          <a:sym typeface="Times New Roman"/>
                        </a:rPr>
                        <a:t>таб</a:t>
                      </a:r>
                      <a:r>
                        <a:rPr lang="ru-RU" dirty="0" smtClean="0">
                          <a:sym typeface="Times New Roman"/>
                        </a:rPr>
                        <a:t> </a:t>
                      </a:r>
                      <a:r>
                        <a:rPr lang="ru-RU" dirty="0" err="1" smtClean="0">
                          <a:sym typeface="Times New Roman"/>
                        </a:rPr>
                        <a:t>ретард</a:t>
                      </a:r>
                      <a:r>
                        <a:rPr lang="ru-RU" dirty="0" smtClean="0">
                          <a:sym typeface="Times New Roman"/>
                        </a:rPr>
                        <a:t> с </a:t>
                      </a:r>
                      <a:r>
                        <a:rPr lang="ru-RU" dirty="0" err="1" smtClean="0">
                          <a:sym typeface="Times New Roman"/>
                        </a:rPr>
                        <a:t>налоксоном</a:t>
                      </a:r>
                      <a:r>
                        <a:rPr lang="ru-RU" dirty="0" smtClean="0">
                          <a:sym typeface="Times New Roman"/>
                        </a:rPr>
                        <a:t>)</a:t>
                      </a:r>
                      <a:endParaRPr dirty="0">
                        <a:sym typeface="Times New Roman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ym typeface="Times New Roman"/>
                        </a:defRPr>
                      </a:pPr>
                      <a:r>
                        <a:rPr lang="ru-RU" dirty="0" smtClean="0"/>
                        <a:t>               30-80 мг/</a:t>
                      </a:r>
                      <a:r>
                        <a:rPr lang="ru-RU" dirty="0" err="1" smtClean="0"/>
                        <a:t>сут</a:t>
                      </a:r>
                      <a:endParaRPr dirty="0"/>
                    </a:p>
                  </a:txBody>
                  <a:tcPr marL="45720" marR="45720" horzOverflow="overflow"/>
                </a:tc>
              </a:tr>
              <a:tr h="52222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Times New Roman"/>
                        </a:rPr>
                        <a:t>просидол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ym typeface="Times New Roman"/>
                        </a:defRPr>
                      </a:pPr>
                      <a:r>
                        <a:rPr lang="ru-RU" dirty="0" smtClean="0"/>
                        <a:t>         </a:t>
                      </a:r>
                      <a:r>
                        <a:rPr lang="ru-RU" baseline="0" dirty="0" smtClean="0"/>
                        <a:t> начальная доза 10-20мг. Максимальная суточная 120 мг</a:t>
                      </a:r>
                      <a:endParaRPr dirty="0"/>
                    </a:p>
                  </a:txBody>
                  <a:tcPr marL="45720" marR="45720" horzOverflow="overflow"/>
                </a:tc>
              </a:tr>
              <a:tr h="52222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dirty="0" err="1" smtClean="0">
                          <a:sym typeface="Times New Roman"/>
                        </a:rPr>
                        <a:t>гидроморф</a:t>
                      </a:r>
                      <a:r>
                        <a:rPr lang="ru-RU" dirty="0" smtClean="0">
                          <a:sym typeface="Times New Roman"/>
                        </a:rPr>
                        <a:t>о</a:t>
                      </a:r>
                      <a:r>
                        <a:rPr dirty="0" smtClean="0">
                          <a:sym typeface="Times New Roman"/>
                        </a:rPr>
                        <a:t>н</a:t>
                      </a:r>
                      <a:endParaRPr dirty="0">
                        <a:sym typeface="Times New Roman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ym typeface="Times New Roman"/>
                        </a:defRPr>
                      </a:pPr>
                      <a:r>
                        <a:rPr lang="ru-RU" dirty="0" smtClean="0"/>
                        <a:t>             каждые 12 часов</a:t>
                      </a:r>
                      <a:endParaRPr dirty="0"/>
                    </a:p>
                  </a:txBody>
                  <a:tcPr marL="45720" marR="45720" horzOverflow="overflow"/>
                </a:tc>
              </a:tr>
              <a:tr h="52222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Times New Roman"/>
                        </a:rPr>
                        <a:t>бупренорфин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ym typeface="Times New Roman"/>
                        </a:defRPr>
                      </a:pPr>
                      <a:r>
                        <a:rPr lang="ru-RU" dirty="0" smtClean="0"/>
                        <a:t>            </a:t>
                      </a:r>
                      <a:r>
                        <a:rPr lang="ru-RU" dirty="0" err="1" smtClean="0"/>
                        <a:t>трансдермальная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ym typeface="Times New Roman"/>
                        </a:defRPr>
                      </a:pPr>
                      <a:r>
                        <a:rPr lang="ru-RU" baseline="0" dirty="0" smtClean="0"/>
                        <a:t>терапевтическая система от 52,5мкг/ч</a:t>
                      </a:r>
                      <a:endParaRPr lang="ru-RU" dirty="0" smtClean="0"/>
                    </a:p>
                    <a:p>
                      <a:pPr algn="l">
                        <a:defRPr sz="1800">
                          <a:sym typeface="Times New Roman"/>
                        </a:defRPr>
                      </a:pPr>
                      <a:endParaRPr dirty="0"/>
                    </a:p>
                  </a:txBody>
                  <a:tcPr marL="45720" marR="45720" horzOverflow="overflow"/>
                </a:tc>
              </a:tr>
              <a:tr h="52222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dirty="0" err="1" smtClean="0">
                          <a:sym typeface="Times New Roman"/>
                        </a:rPr>
                        <a:t>фентанил</a:t>
                      </a:r>
                      <a:endParaRPr dirty="0">
                        <a:sym typeface="Times New Roman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ym typeface="Times New Roman"/>
                        </a:defRPr>
                      </a:pPr>
                      <a:r>
                        <a:rPr lang="ru-RU" dirty="0" smtClean="0"/>
                        <a:t>         </a:t>
                      </a:r>
                      <a:r>
                        <a:rPr lang="ru-RU" dirty="0" err="1" smtClean="0"/>
                        <a:t>трансдермальная</a:t>
                      </a:r>
                      <a:r>
                        <a:rPr lang="ru-RU" baseline="0" dirty="0" smtClean="0"/>
                        <a:t> терапевтическая система от 25мкг/ч</a:t>
                      </a:r>
                      <a:endParaRPr dirty="0"/>
                    </a:p>
                  </a:txBody>
                  <a:tcPr marL="45720" marR="45720" horzOverflow="overflow"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Объект 2"/>
          <p:cNvSpPr txBox="1">
            <a:spLocks noGrp="1"/>
          </p:cNvSpPr>
          <p:nvPr>
            <p:ph type="body" idx="1"/>
          </p:nvPr>
        </p:nvSpPr>
        <p:spPr>
          <a:xfrm>
            <a:off x="395536" y="332656"/>
            <a:ext cx="7827830" cy="52290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Морфин</a:t>
            </a:r>
            <a:r>
              <a:rPr lang="ru-RU" dirty="0"/>
              <a:t> – вещество, добываемое из сока опиумного мака. Выпускается в виде таблеток, раствора в ампулах или белого порошка.</a:t>
            </a:r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sz="1700" b="1" dirty="0" smtClean="0"/>
              <a:t>Химическое </a:t>
            </a:r>
            <a:r>
              <a:rPr lang="ru-RU" sz="1700" b="1" dirty="0"/>
              <a:t>название</a:t>
            </a:r>
          </a:p>
          <a:p>
            <a:pPr marL="0" indent="0">
              <a:buNone/>
            </a:pPr>
            <a:r>
              <a:rPr lang="ru-RU" sz="1700" dirty="0"/>
              <a:t>(5альфа,6альфа)-</a:t>
            </a:r>
            <a:r>
              <a:rPr lang="ru-RU" sz="1700" dirty="0" smtClean="0"/>
              <a:t>7,8-Дидегидро-4,5-эпокси-17-метилморфинан-3,6-диол</a:t>
            </a:r>
          </a:p>
          <a:p>
            <a:pPr marL="0" indent="0">
              <a:buNone/>
            </a:pPr>
            <a:r>
              <a:rPr lang="ru-RU" sz="1700" dirty="0" smtClean="0"/>
              <a:t> </a:t>
            </a:r>
            <a:r>
              <a:rPr lang="ru-RU" sz="1700" dirty="0"/>
              <a:t>(и в виде гидрохлорида или сульфата</a:t>
            </a:r>
            <a:r>
              <a:rPr lang="ru-RU" sz="1700" dirty="0" smtClean="0"/>
              <a:t>)</a:t>
            </a:r>
          </a:p>
          <a:p>
            <a:endParaRPr lang="ru-RU" sz="1700" dirty="0"/>
          </a:p>
          <a:p>
            <a:endParaRPr lang="ru-RU" sz="1700" dirty="0"/>
          </a:p>
          <a:p>
            <a:pPr marL="0" indent="0">
              <a:buNone/>
            </a:pPr>
            <a:r>
              <a:rPr lang="ru-RU" sz="1700" b="1" dirty="0"/>
              <a:t>Брутто-формула</a:t>
            </a:r>
          </a:p>
          <a:p>
            <a:pPr marL="0" indent="0">
              <a:buNone/>
            </a:pPr>
            <a:r>
              <a:rPr lang="ru-RU" sz="1700" dirty="0"/>
              <a:t>C</a:t>
            </a:r>
            <a:r>
              <a:rPr lang="ru-RU" sz="1700" baseline="-25000" dirty="0"/>
              <a:t>17</a:t>
            </a:r>
            <a:r>
              <a:rPr lang="ru-RU" sz="1700" dirty="0"/>
              <a:t>H</a:t>
            </a:r>
            <a:r>
              <a:rPr lang="ru-RU" sz="1700" baseline="-25000" dirty="0"/>
              <a:t>19</a:t>
            </a:r>
            <a:r>
              <a:rPr lang="ru-RU" sz="1700" dirty="0"/>
              <a:t>NO</a:t>
            </a:r>
            <a:r>
              <a:rPr lang="ru-RU" sz="1700" baseline="-25000" dirty="0"/>
              <a:t>3</a:t>
            </a:r>
            <a:endParaRPr sz="17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291440"/>
            <a:ext cx="1728192" cy="14689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44824"/>
            <a:ext cx="1726474" cy="12961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894" y="3773585"/>
            <a:ext cx="2757118" cy="208823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Объект 2"/>
          <p:cNvSpPr txBox="1">
            <a:spLocks noGrp="1"/>
          </p:cNvSpPr>
          <p:nvPr>
            <p:ph type="body" sz="half" idx="1"/>
          </p:nvPr>
        </p:nvSpPr>
        <p:spPr>
          <a:xfrm>
            <a:off x="-1" y="692695"/>
            <a:ext cx="4663894" cy="5328594"/>
          </a:xfrm>
          <a:prstGeom prst="rect">
            <a:avLst/>
          </a:prstGeom>
        </p:spPr>
        <p:txBody>
          <a:bodyPr/>
          <a:lstStyle/>
          <a:p>
            <a:pPr marL="268833" indent="-268833" defTabSz="896111">
              <a:lnSpc>
                <a:spcPct val="80000"/>
              </a:lnSpc>
              <a:spcBef>
                <a:spcPts val="400"/>
              </a:spcBef>
              <a:defRPr sz="2058" u="sng">
                <a:solidFill>
                  <a:srgbClr val="820101"/>
                </a:solidFill>
                <a:effectLst>
                  <a:outerShdw blurRad="37338" dist="37338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Опухоль в процессе роста выделяет специфические алгогены</a:t>
            </a:r>
            <a:r>
              <a:rPr sz="1960">
                <a:solidFill>
                  <a:srgbClr val="303030"/>
                </a:solidFill>
              </a:rPr>
              <a:t>: </a:t>
            </a:r>
            <a:r>
              <a:rPr sz="1960" u="none">
                <a:solidFill>
                  <a:srgbClr val="363639"/>
                </a:solidFill>
              </a:rPr>
              <a:t>эндотелин, простагландины и факторы некроза опухолей альфа, которые возбуждают или повышают чувствительность периферических и нервных волокон </a:t>
            </a:r>
            <a:endParaRPr sz="1960"/>
          </a:p>
          <a:p>
            <a:pPr marL="268833" indent="-268833" defTabSz="896111">
              <a:lnSpc>
                <a:spcPct val="80000"/>
              </a:lnSpc>
              <a:spcBef>
                <a:spcPts val="400"/>
              </a:spcBef>
              <a:defRPr sz="1960"/>
            </a:pPr>
            <a:endParaRPr sz="1960"/>
          </a:p>
          <a:p>
            <a:pPr marL="268833" indent="-268833" defTabSz="896111">
              <a:lnSpc>
                <a:spcPct val="80000"/>
              </a:lnSpc>
              <a:spcBef>
                <a:spcPts val="400"/>
              </a:spcBef>
              <a:defRPr sz="1960" u="sng">
                <a:solidFill>
                  <a:srgbClr val="560B00"/>
                </a:solidFill>
                <a:effectLst>
                  <a:outerShdw blurRad="37338" dist="37338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Опухоли выделяют ионы водорода H+ что приводит к местному ацидозу </a:t>
            </a:r>
          </a:p>
          <a:p>
            <a:pPr marL="268833" indent="-268833" defTabSz="896111">
              <a:lnSpc>
                <a:spcPct val="80000"/>
              </a:lnSpc>
              <a:spcBef>
                <a:spcPts val="400"/>
              </a:spcBef>
              <a:defRPr sz="1960">
                <a:solidFill>
                  <a:srgbClr val="560B00"/>
                </a:solidFill>
              </a:defRPr>
            </a:pPr>
            <a:endParaRPr/>
          </a:p>
          <a:p>
            <a:pPr marL="268833" indent="-268833" defTabSz="896111">
              <a:lnSpc>
                <a:spcPct val="80000"/>
              </a:lnSpc>
              <a:spcBef>
                <a:spcPts val="400"/>
              </a:spcBef>
              <a:defRPr sz="1960" u="sng">
                <a:solidFill>
                  <a:srgbClr val="560B00"/>
                </a:solidFill>
                <a:effectLst>
                  <a:outerShdw blurRad="37338" dist="37338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Длительно существующая боль повышает сенситизацию нервной системы</a:t>
            </a:r>
            <a:r>
              <a:rPr u="none"/>
              <a:t>.</a:t>
            </a:r>
            <a:r>
              <a:rPr u="none">
                <a:solidFill>
                  <a:srgbClr val="000000"/>
                </a:solidFill>
              </a:rPr>
              <a:t> </a:t>
            </a:r>
            <a:r>
              <a:rPr u="none">
                <a:solidFill>
                  <a:srgbClr val="363639"/>
                </a:solidFill>
              </a:rPr>
              <a:t>Протеолитические ферменты вырабатываемые опухолевыми клетками, постоянно возбуждают и дестабилизируют сенсорную симпатическую иннервацию, что приводит к невропатической боли</a:t>
            </a:r>
          </a:p>
          <a:p>
            <a:pPr marL="268833" indent="-268833" defTabSz="896111">
              <a:lnSpc>
                <a:spcPct val="80000"/>
              </a:lnSpc>
              <a:spcBef>
                <a:spcPts val="400"/>
              </a:spcBef>
              <a:defRPr sz="1960">
                <a:solidFill>
                  <a:srgbClr val="560B00"/>
                </a:solidFill>
              </a:defRPr>
            </a:pPr>
            <a:endParaRPr u="none">
              <a:solidFill>
                <a:srgbClr val="363639"/>
              </a:solidFill>
            </a:endParaRPr>
          </a:p>
          <a:p>
            <a:pPr marL="268833" indent="-268833" defTabSz="896111">
              <a:lnSpc>
                <a:spcPct val="80000"/>
              </a:lnSpc>
              <a:spcBef>
                <a:spcPts val="400"/>
              </a:spcBef>
              <a:defRPr sz="1960">
                <a:solidFill>
                  <a:srgbClr val="560B00"/>
                </a:solidFill>
              </a:defRPr>
            </a:pPr>
            <a:endParaRPr u="none">
              <a:solidFill>
                <a:srgbClr val="363639"/>
              </a:solidFill>
            </a:endParaRPr>
          </a:p>
        </p:txBody>
      </p:sp>
      <p:pic>
        <p:nvPicPr>
          <p:cNvPr id="133" name="Рисунок 6" descr="Рисунок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27983" y="3284983"/>
            <a:ext cx="4494583" cy="2780154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Дуга 7"/>
          <p:cNvSpPr/>
          <p:nvPr/>
        </p:nvSpPr>
        <p:spPr>
          <a:xfrm>
            <a:off x="5965304" y="414908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</a:path>
            </a:pathLst>
          </a:custGeom>
          <a:ln w="15875">
            <a:solidFill>
              <a:schemeClr val="accent1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135" name="Рисунок 8" descr="Рисунок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65304" y="848795"/>
            <a:ext cx="2135089" cy="18515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60000"/>
            <a:lumOff val="4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-99392"/>
            <a:ext cx="6048672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Морфин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949666"/>
              </p:ext>
            </p:extLst>
          </p:nvPr>
        </p:nvGraphicFramePr>
        <p:xfrm>
          <a:off x="683568" y="1412776"/>
          <a:ext cx="8064897" cy="28555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/>
                <a:gridCol w="2688299"/>
                <a:gridCol w="2688299"/>
              </a:tblGrid>
              <a:tr h="71126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Достоинства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недостатки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Побочные действия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016311">
                <a:tc>
                  <a:txBody>
                    <a:bodyPr/>
                    <a:lstStyle/>
                    <a:p>
                      <a:r>
                        <a:rPr lang="ru-RU" sz="1200" b="0" i="0" u="none" dirty="0" smtClean="0">
                          <a:effectLst/>
                        </a:rPr>
                        <a:t>Сильный</a:t>
                      </a:r>
                      <a:r>
                        <a:rPr lang="ru-RU" sz="1200" b="0" i="0" u="none" baseline="0" dirty="0" smtClean="0">
                          <a:effectLst/>
                        </a:rPr>
                        <a:t> анальгетик, глубокое адекватное обезболивание, </a:t>
                      </a:r>
                      <a:endParaRPr lang="ru-RU" sz="1200" b="0" i="0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dirty="0" smtClean="0">
                          <a:effectLst/>
                        </a:rPr>
                        <a:t>Активные</a:t>
                      </a:r>
                      <a:r>
                        <a:rPr lang="ru-RU" sz="1200" b="0" i="0" u="none" baseline="0" dirty="0" smtClean="0">
                          <a:effectLst/>
                        </a:rPr>
                        <a:t> </a:t>
                      </a:r>
                      <a:r>
                        <a:rPr lang="ru-RU" sz="1200" b="0" i="0" u="none" baseline="0" dirty="0" err="1" smtClean="0">
                          <a:effectLst/>
                        </a:rPr>
                        <a:t>метоболиты</a:t>
                      </a:r>
                      <a:endParaRPr lang="ru-RU" sz="1200" b="0" i="0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dirty="0" smtClean="0">
                          <a:effectLst/>
                        </a:rPr>
                        <a:t>Тошнота, рвота, запоры</a:t>
                      </a:r>
                      <a:endParaRPr lang="ru-RU" sz="1200" b="0" i="0" u="none" dirty="0">
                        <a:effectLst/>
                      </a:endParaRPr>
                    </a:p>
                  </a:txBody>
                  <a:tcPr/>
                </a:tc>
              </a:tr>
              <a:tr h="1016311">
                <a:tc>
                  <a:txBody>
                    <a:bodyPr/>
                    <a:lstStyle/>
                    <a:p>
                      <a:r>
                        <a:rPr lang="ru-RU" sz="1200" b="0" i="0" u="none" dirty="0" smtClean="0">
                          <a:effectLst/>
                        </a:rPr>
                        <a:t>Аналгезия 8-12 ч</a:t>
                      </a:r>
                      <a:endParaRPr lang="ru-RU" sz="1200" b="0" i="0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dirty="0" smtClean="0">
                          <a:effectLst/>
                        </a:rPr>
                        <a:t>Имеет выраженные</a:t>
                      </a:r>
                      <a:r>
                        <a:rPr lang="ru-RU" sz="1200" b="0" i="0" u="none" baseline="0" dirty="0" smtClean="0">
                          <a:effectLst/>
                        </a:rPr>
                        <a:t> классические для </a:t>
                      </a:r>
                      <a:r>
                        <a:rPr lang="ru-RU" sz="1200" b="0" i="0" u="none" baseline="0" dirty="0" err="1" smtClean="0">
                          <a:effectLst/>
                        </a:rPr>
                        <a:t>опиоидов</a:t>
                      </a:r>
                      <a:r>
                        <a:rPr lang="ru-RU" sz="1200" b="0" i="0" u="none" baseline="0" dirty="0" smtClean="0">
                          <a:effectLst/>
                        </a:rPr>
                        <a:t> ПЭ</a:t>
                      </a:r>
                      <a:endParaRPr lang="ru-RU" sz="1200" b="0" i="0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dirty="0" smtClean="0">
                          <a:effectLst/>
                        </a:rPr>
                        <a:t>Сухость во рту, анорексия</a:t>
                      </a:r>
                      <a:endParaRPr lang="ru-RU" sz="1200" b="0" i="0" u="none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556535"/>
              </p:ext>
            </p:extLst>
          </p:nvPr>
        </p:nvGraphicFramePr>
        <p:xfrm>
          <a:off x="683569" y="4293096"/>
          <a:ext cx="8064894" cy="1728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8"/>
                <a:gridCol w="2688298"/>
                <a:gridCol w="2688298"/>
              </a:tblGrid>
              <a:tr h="86409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Нет «потолка» анальгетической дозы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Возможно</a:t>
                      </a:r>
                      <a:r>
                        <a:rPr lang="ru-RU" sz="1200" baseline="0" dirty="0" smtClean="0"/>
                        <a:t> развитие лекарственной зависимости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Спазм желчевыводящих</a:t>
                      </a:r>
                      <a:r>
                        <a:rPr lang="ru-RU" sz="1200" baseline="0" dirty="0" smtClean="0"/>
                        <a:t> путей</a:t>
                      </a:r>
                      <a:endParaRPr lang="ru-RU" sz="12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 оказывает токсического действия на печень, почки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Угнетение дыхания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Паралитическая кишечная непроходимость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839777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tx2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959528"/>
            <a:ext cx="7992888" cy="3600400"/>
          </a:xfrm>
        </p:spPr>
        <p:txBody>
          <a:bodyPr>
            <a:normAutofit/>
          </a:bodyPr>
          <a:lstStyle/>
          <a:p>
            <a:r>
              <a:rPr lang="ru-RU" sz="1600" dirty="0"/>
              <a:t>Суммируется вся доза морфина гидрохлорида, введенная за сутки, включая то количество препарата, которое потребовалось для купирования прорывов боли. Затем вычисляется </a:t>
            </a:r>
            <a:r>
              <a:rPr lang="ru-RU" sz="1600" dirty="0" err="1"/>
              <a:t>соот</a:t>
            </a:r>
            <a:r>
              <a:rPr lang="ru-RU" sz="1600" dirty="0"/>
              <a:t>‑ </a:t>
            </a:r>
            <a:r>
              <a:rPr lang="ru-RU" sz="1600" dirty="0" err="1"/>
              <a:t>ветствующая</a:t>
            </a:r>
            <a:r>
              <a:rPr lang="ru-RU" sz="1600" dirty="0"/>
              <a:t> </a:t>
            </a:r>
            <a:r>
              <a:rPr lang="ru-RU" sz="1600" dirty="0" err="1"/>
              <a:t>эквианальгетическая</a:t>
            </a:r>
            <a:r>
              <a:rPr lang="ru-RU" sz="1600" dirty="0"/>
              <a:t> доза перорального морфина (или иного </a:t>
            </a:r>
            <a:r>
              <a:rPr lang="ru-RU" sz="1600" dirty="0" err="1"/>
              <a:t>опиоида</a:t>
            </a:r>
            <a:r>
              <a:rPr lang="ru-RU" sz="1600" dirty="0" smtClean="0"/>
              <a:t>)</a:t>
            </a:r>
            <a:br>
              <a:rPr lang="ru-RU" sz="1600" dirty="0" smtClean="0"/>
            </a:br>
            <a:r>
              <a:rPr lang="ru-RU" sz="1600" dirty="0" smtClean="0"/>
              <a:t>. </a:t>
            </a:r>
            <a:r>
              <a:rPr lang="ru-RU" sz="1600" dirty="0"/>
              <a:t>Так, для определения суточной дозы перорального морфина сульфата необходимо суточную дозу парентерального морфина гидрохлорида (п/ к или в / в) увеличить в 2–3 раза. С учетом пролонгированной формы препарата, полученную суточную дозу морфина сульфата необходимо разделить на 2 приема. В дальнейшем подо‑ бранную дозу можно корректировать, увеличивая ее не более чем на 30% в сутки при недостаточной эффективности</a:t>
            </a:r>
            <a:r>
              <a:rPr lang="ru-RU" sz="1100" dirty="0"/>
              <a:t>,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88640"/>
            <a:ext cx="8388424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До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настоящего времени в РФ отсутствуют пероральные препараты морфина с быстрым высвобождением, традиционно рекомендуемые за рубежом для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</a:rPr>
              <a:t>титрова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‑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</a:rPr>
              <a:t>ния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дозы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</a:rPr>
              <a:t>опиоида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. Препараты морфина пролонгированного действия использовать для титрования дозы затруднительно. С этой целью можно применять 1% раствор морфина гидрохлорида, вводя его п/к или в/в по 5 мг каждые 4 часа и, при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</a:rPr>
              <a:t>необхо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‑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</a:rPr>
              <a:t>димости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, дополнительно 5 мг того же препарата для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купирования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прорывов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боли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между основными инъекциями (вплоть до ежечасного введения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754" y="2038894"/>
            <a:ext cx="3275856" cy="184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13013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-459432"/>
            <a:ext cx="6408712" cy="3240360"/>
          </a:xfrm>
        </p:spPr>
        <p:txBody>
          <a:bodyPr>
            <a:normAutofit/>
          </a:bodyPr>
          <a:lstStyle/>
          <a:p>
            <a:r>
              <a:rPr lang="ru-RU" sz="4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Просидол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Единственный в России </a:t>
            </a:r>
            <a:r>
              <a:rPr 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опиоид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быстрого действия в </a:t>
            </a:r>
            <a:r>
              <a:rPr 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неинвазивной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форме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125577"/>
              </p:ext>
            </p:extLst>
          </p:nvPr>
        </p:nvGraphicFramePr>
        <p:xfrm>
          <a:off x="539552" y="1916832"/>
          <a:ext cx="7128792" cy="43650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6264"/>
                <a:gridCol w="2376264"/>
                <a:gridCol w="2376264"/>
              </a:tblGrid>
              <a:tr h="57606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достоинства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недостатки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Побочные действия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1604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Быстрое</a:t>
                      </a:r>
                      <a:r>
                        <a:rPr lang="ru-RU" sz="1200" baseline="0" dirty="0" smtClean="0"/>
                        <a:t> начало действия 10-15 мин.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Высокий </a:t>
                      </a:r>
                      <a:r>
                        <a:rPr lang="ru-RU" sz="1200" dirty="0" err="1" smtClean="0"/>
                        <a:t>наркогенный</a:t>
                      </a:r>
                      <a:r>
                        <a:rPr lang="ru-RU" sz="1200" dirty="0" smtClean="0"/>
                        <a:t> потенциал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mpact"/>
                        </a:rPr>
                        <a:t>сухость во рту, тошнота, рвота, нарушение функции печени, атония кишечника</a:t>
                      </a:r>
                      <a:r>
                        <a:rPr lang="ru-RU" sz="24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mpact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61604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Возможность применения при умеренной, сильной</a:t>
                      </a:r>
                      <a:r>
                        <a:rPr lang="ru-RU" sz="1200" baseline="0" dirty="0" smtClean="0"/>
                        <a:t> и при прорывах боли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Быстрое нарастание</a:t>
                      </a:r>
                      <a:r>
                        <a:rPr lang="ru-RU" sz="1200" baseline="0" dirty="0" smtClean="0"/>
                        <a:t> толерантности(сокращение длительности обезболивающего эффекта)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mpact"/>
                        </a:rPr>
                        <a:t>атония мочевого пузыря, нарушение функции почек, аменорея, снижение либидо</a:t>
                      </a:r>
                      <a:r>
                        <a:rPr lang="ru-RU" sz="24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mpact"/>
                        </a:rPr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  <a:tr h="61604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Спазмолитический эффект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Невозможность применять при поражении слизистых полости рта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mpact"/>
                        </a:rPr>
                        <a:t>снижение артериального давления, брадикардия</a:t>
                      </a:r>
                      <a:r>
                        <a:rPr lang="ru-RU" sz="24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mpact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61604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Отечественный препарат с невысокой стоимостью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mpact"/>
                        </a:rPr>
                        <a:t>Возможно развитие привыкания и синдрома "отмены".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6041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Неинвазивная</a:t>
                      </a:r>
                      <a:r>
                        <a:rPr lang="ru-RU" sz="1200" dirty="0" smtClean="0"/>
                        <a:t> форма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014593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589514"/>
            <a:ext cx="6673144" cy="2464296"/>
          </a:xfrm>
        </p:spPr>
        <p:txBody>
          <a:bodyPr>
            <a:normAutofit/>
          </a:bodyPr>
          <a:lstStyle/>
          <a:p>
            <a:r>
              <a:rPr lang="ru-RU" sz="1100" dirty="0">
                <a:latin typeface="Georgia" panose="02040502050405020303" pitchFamily="18" charset="0"/>
              </a:rPr>
              <a:t>. </a:t>
            </a:r>
            <a:r>
              <a:rPr lang="ru-RU" sz="1400" dirty="0">
                <a:latin typeface="Georgia" panose="02040502050405020303" pitchFamily="18" charset="0"/>
              </a:rPr>
              <a:t>Препараты на основе </a:t>
            </a:r>
            <a:r>
              <a:rPr lang="ru-RU" sz="1400" dirty="0" err="1" smtClean="0">
                <a:latin typeface="Georgia" panose="02040502050405020303" pitchFamily="18" charset="0"/>
              </a:rPr>
              <a:t>фентанила</a:t>
            </a:r>
            <a:r>
              <a:rPr lang="ru-RU" sz="1400" dirty="0" smtClean="0">
                <a:latin typeface="Georgia" panose="02040502050405020303" pitchFamily="18" charset="0"/>
              </a:rPr>
              <a:t>. </a:t>
            </a:r>
            <a:r>
              <a:rPr lang="ru-RU" sz="1400" dirty="0">
                <a:latin typeface="Georgia" panose="02040502050405020303" pitchFamily="18" charset="0"/>
              </a:rPr>
              <a:t>Оригинальная лекарственная форма для </a:t>
            </a:r>
            <a:r>
              <a:rPr lang="ru-RU" sz="1400" dirty="0" err="1">
                <a:latin typeface="Georgia" panose="02040502050405020303" pitchFamily="18" charset="0"/>
              </a:rPr>
              <a:t>трансдермального</a:t>
            </a:r>
            <a:r>
              <a:rPr lang="ru-RU" sz="1400" dirty="0">
                <a:latin typeface="Georgia" panose="02040502050405020303" pitchFamily="18" charset="0"/>
              </a:rPr>
              <a:t> использования содержит </a:t>
            </a:r>
            <a:r>
              <a:rPr lang="ru-RU" sz="1400" dirty="0" err="1">
                <a:latin typeface="Georgia" panose="02040502050405020303" pitchFamily="18" charset="0"/>
              </a:rPr>
              <a:t>фентанил</a:t>
            </a:r>
            <a:r>
              <a:rPr lang="ru-RU" sz="1400" dirty="0">
                <a:latin typeface="Georgia" panose="02040502050405020303" pitchFamily="18" charset="0"/>
              </a:rPr>
              <a:t> в различной дозировке (25, 50, 75, 100 мкг/час) и представлена в виде пластыря. Доза препарата зависит от размера пластыря, который наклеивается на сухую </a:t>
            </a:r>
            <a:r>
              <a:rPr lang="ru-RU" sz="1400" dirty="0" err="1">
                <a:latin typeface="Georgia" panose="02040502050405020303" pitchFamily="18" charset="0"/>
              </a:rPr>
              <a:t>интактную</a:t>
            </a:r>
            <a:r>
              <a:rPr lang="ru-RU" sz="1400" dirty="0">
                <a:latin typeface="Georgia" panose="02040502050405020303" pitchFamily="18" charset="0"/>
              </a:rPr>
              <a:t> кожу в верхней половине туловища. Длительность действия препарата составляет 72 часа. Его </a:t>
            </a:r>
            <a:r>
              <a:rPr lang="ru-RU" sz="1400" dirty="0" err="1">
                <a:latin typeface="Georgia" panose="02040502050405020303" pitchFamily="18" charset="0"/>
              </a:rPr>
              <a:t>чрескожное</a:t>
            </a:r>
            <a:r>
              <a:rPr lang="ru-RU" sz="1400" dirty="0">
                <a:latin typeface="Georgia" panose="02040502050405020303" pitchFamily="18" charset="0"/>
              </a:rPr>
              <a:t> использование особенно удобно, так как </a:t>
            </a:r>
            <a:r>
              <a:rPr lang="ru-RU" sz="1400" dirty="0" err="1" smtClean="0">
                <a:latin typeface="Georgia" panose="02040502050405020303" pitchFamily="18" charset="0"/>
              </a:rPr>
              <a:t>исключа‑ются</a:t>
            </a:r>
            <a:r>
              <a:rPr lang="ru-RU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энтеральный</a:t>
            </a:r>
            <a:r>
              <a:rPr lang="ru-RU" sz="1400" dirty="0">
                <a:latin typeface="Georgia" panose="02040502050405020303" pitchFamily="18" charset="0"/>
              </a:rPr>
              <a:t> путь введения и инъекции.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-315416"/>
            <a:ext cx="7236296" cy="3384376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Трансдермальные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фентанила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 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бупренорфина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 наибольшей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степени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подходят пациентам со стабильной потребностью в 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опиоидах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(т.е.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опиоид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-толерантным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пациентам). Они обычно являются терапией выбора в следующих клинических ситуациях: • нарушение глотания; • обструкция ЖКТ; • плохая переносимость морфина; низкая приверженность пероральной терапии морфином или другим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опиоидом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089" y="2261566"/>
            <a:ext cx="2749866" cy="2059714"/>
          </a:xfrm>
          <a:prstGeom prst="rect">
            <a:avLst/>
          </a:prstGeom>
        </p:spPr>
      </p:pic>
      <p:pic>
        <p:nvPicPr>
          <p:cNvPr id="1026" name="Picture 2" descr="Картинки по запросу фентанил трансдермальная терапевтическая систем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2261566"/>
            <a:ext cx="2232248" cy="219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330648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980928"/>
            <a:ext cx="6781800" cy="1600200"/>
          </a:xfrm>
        </p:spPr>
        <p:txBody>
          <a:bodyPr>
            <a:normAutofit/>
          </a:bodyPr>
          <a:lstStyle/>
          <a:p>
            <a:r>
              <a:rPr lang="ru-RU" sz="1600" dirty="0"/>
              <a:t>Препарат на основе </a:t>
            </a:r>
            <a:r>
              <a:rPr lang="ru-RU" sz="1600" dirty="0" err="1"/>
              <a:t>бупренорфина</a:t>
            </a:r>
            <a:r>
              <a:rPr lang="ru-RU" sz="1600" dirty="0"/>
              <a:t> Препарат выпускается в трех дозировках: 35 мкг/ час; 52,5 мкг/ час и 70 мкг/час, что соответствует количествам </a:t>
            </a:r>
            <a:r>
              <a:rPr lang="ru-RU" sz="1600" dirty="0" err="1"/>
              <a:t>бупренорфина</a:t>
            </a:r>
            <a:r>
              <a:rPr lang="ru-RU" sz="1600" dirty="0"/>
              <a:t> 0,8; 1,2 и 1,6 мг за 24 часа. Действие продолжается до 96 часов.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692696"/>
            <a:ext cx="8352928" cy="216024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Усовершенствованным вариантом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трансдермальной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системы с 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фентанилом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является система с матрикс-контролирующей мембраной и заключенными в 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микрокапли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дипропиленгликоля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молекулами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опиоида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в матриксе. Такая система максимально компактна, экономична, в наибольшей степени защищена от избыточного высвобождения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фентанила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и передозировки при случайном или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предна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‑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меренном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механическом повреждении, поддерживает постоянную скорость введения препарата в течение 3 дней и выпускается в пяти разных дозировках: 12,5 мкг/час; 25 мкг/час; 50 мкг/час; 75 мкг/час и 100 мкг/час, что соответствует 0,3; 0,6; 1,2; 1,8 и 2,4 мг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фентанила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за сутки.</a:t>
            </a:r>
          </a:p>
        </p:txBody>
      </p:sp>
      <p:pic>
        <p:nvPicPr>
          <p:cNvPr id="2050" name="Picture 2" descr="Картинки по запросу . Препараты на основе бупренорфина пластыр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40899"/>
            <a:ext cx="2722240" cy="272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Левая круглая скобка 3"/>
          <p:cNvSpPr/>
          <p:nvPr/>
        </p:nvSpPr>
        <p:spPr>
          <a:xfrm>
            <a:off x="323528" y="3501008"/>
            <a:ext cx="108012" cy="1080120"/>
          </a:xfrm>
          <a:prstGeom prst="leftBracket">
            <a:avLst/>
          </a:prstGeom>
          <a:noFill/>
          <a:ln w="22225" cap="flat">
            <a:solidFill>
              <a:schemeClr val="accent1"/>
            </a:solidFill>
            <a:prstDash val="solid"/>
            <a:round/>
          </a:ln>
          <a:effectLst>
            <a:outerShdw blurRad="50800" dist="12700" dir="528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27604567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" y="517082"/>
            <a:ext cx="9116066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08397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76672"/>
            <a:ext cx="7920880" cy="54006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51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Адъювантные</a:t>
            </a:r>
            <a:r>
              <a:rPr lang="ru-RU" sz="51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средства в терапии хронического болевого </a:t>
            </a:r>
            <a:r>
              <a:rPr lang="ru-RU" sz="5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синдрома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lang="ru-RU" sz="3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400" dirty="0">
                <a:solidFill>
                  <a:schemeClr val="accent1">
                    <a:lumMod val="75000"/>
                  </a:schemeClr>
                </a:solidFill>
              </a:rPr>
              <a:t>антидепрессантами, </a:t>
            </a:r>
            <a:r>
              <a:rPr lang="ru-RU" sz="3400" dirty="0" err="1">
                <a:solidFill>
                  <a:schemeClr val="accent1">
                    <a:lumMod val="75000"/>
                  </a:schemeClr>
                </a:solidFill>
              </a:rPr>
              <a:t>антикон‑вульсантами</a:t>
            </a:r>
            <a:r>
              <a:rPr lang="ru-RU" sz="3400" dirty="0">
                <a:solidFill>
                  <a:schemeClr val="accent1">
                    <a:lumMod val="75000"/>
                  </a:schemeClr>
                </a:solidFill>
              </a:rPr>
              <a:t>, спазмолитиками, </a:t>
            </a:r>
            <a:r>
              <a:rPr lang="ru-RU" sz="3400" dirty="0" err="1">
                <a:solidFill>
                  <a:schemeClr val="accent1">
                    <a:lumMod val="75000"/>
                  </a:schemeClr>
                </a:solidFill>
              </a:rPr>
              <a:t>глюкокортикостероидами</a:t>
            </a:r>
            <a:r>
              <a:rPr lang="ru-RU" sz="3400" dirty="0">
                <a:solidFill>
                  <a:schemeClr val="accent1">
                    <a:lumMod val="75000"/>
                  </a:schemeClr>
                </a:solidFill>
              </a:rPr>
              <a:t> и т.д.), которые могут применяться на любой ступени обезболивания;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 b="1"/>
            </a:pPr>
            <a:endParaRPr lang="ru-RU" sz="3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3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3400" dirty="0"/>
              <a:t>Включение </a:t>
            </a:r>
            <a:r>
              <a:rPr lang="ru-RU" sz="3400" dirty="0" err="1"/>
              <a:t>адъювантных</a:t>
            </a:r>
            <a:r>
              <a:rPr lang="ru-RU" sz="3400" dirty="0"/>
              <a:t> средств в схему терапии ХБС позволяет усилить эффект основного анальгетика и ограничить </a:t>
            </a:r>
            <a:r>
              <a:rPr lang="ru-RU" sz="3400" dirty="0" err="1"/>
              <a:t>эска</a:t>
            </a:r>
            <a:r>
              <a:rPr lang="ru-RU" sz="3400" dirty="0"/>
              <a:t>‑ </a:t>
            </a:r>
            <a:r>
              <a:rPr lang="ru-RU" sz="3400" dirty="0" err="1"/>
              <a:t>лацию</a:t>
            </a:r>
            <a:r>
              <a:rPr lang="ru-RU" sz="3400" dirty="0"/>
              <a:t> его дозы, что в итоге способствует уменьшению нежелательных явлений и повышению качества жизни пациента. </a:t>
            </a:r>
            <a:r>
              <a:rPr lang="ru-RU" sz="3400" dirty="0" err="1"/>
              <a:t>Адъювантные</a:t>
            </a:r>
            <a:r>
              <a:rPr lang="ru-RU" sz="3400" dirty="0"/>
              <a:t> средства из класса антиконвульсантов, антидепрессантов и местных анестетиков незаменимы в терапии </a:t>
            </a:r>
            <a:r>
              <a:rPr lang="ru-RU" sz="3400" dirty="0" err="1"/>
              <a:t>нейропатического</a:t>
            </a:r>
            <a:r>
              <a:rPr lang="ru-RU" sz="3400" dirty="0"/>
              <a:t> компонента ХБС. Наиболее часто используются следующие препараты</a:t>
            </a:r>
            <a:r>
              <a:rPr lang="ru-RU" sz="3400" dirty="0" smtClean="0"/>
              <a:t>:</a:t>
            </a:r>
          </a:p>
          <a:p>
            <a:pPr marL="0" indent="0">
              <a:buNone/>
            </a:pPr>
            <a:r>
              <a:rPr lang="ru-RU" sz="3400" dirty="0" smtClean="0"/>
              <a:t> </a:t>
            </a:r>
            <a:r>
              <a:rPr lang="ru-RU" sz="3400" dirty="0"/>
              <a:t>• </a:t>
            </a:r>
            <a:r>
              <a:rPr lang="ru-RU" sz="3400" dirty="0" err="1"/>
              <a:t>габапентин</a:t>
            </a:r>
            <a:r>
              <a:rPr lang="ru-RU" sz="3400" dirty="0"/>
              <a:t> 300–3600 мг/</a:t>
            </a:r>
            <a:r>
              <a:rPr lang="ru-RU" sz="3400" dirty="0" err="1"/>
              <a:t>сут</a:t>
            </a:r>
            <a:r>
              <a:rPr lang="ru-RU" sz="3400" dirty="0"/>
              <a:t>.; • </a:t>
            </a:r>
            <a:endParaRPr lang="ru-RU" sz="3400" dirty="0" smtClean="0"/>
          </a:p>
          <a:p>
            <a:pPr marL="0" indent="0">
              <a:buNone/>
            </a:pPr>
            <a:r>
              <a:rPr lang="ru-RU" sz="3400" dirty="0" err="1" smtClean="0"/>
              <a:t>прегабалин</a:t>
            </a:r>
            <a:r>
              <a:rPr lang="ru-RU" sz="3400" dirty="0" smtClean="0"/>
              <a:t> </a:t>
            </a:r>
            <a:r>
              <a:rPr lang="ru-RU" sz="3400" dirty="0"/>
              <a:t>150–600 мг/</a:t>
            </a:r>
            <a:r>
              <a:rPr lang="ru-RU" sz="3400" dirty="0" err="1"/>
              <a:t>сут</a:t>
            </a:r>
            <a:r>
              <a:rPr lang="ru-RU" sz="3400" dirty="0"/>
              <a:t>.; </a:t>
            </a:r>
            <a:r>
              <a:rPr lang="ru-RU" sz="3400" dirty="0" smtClean="0"/>
              <a:t>•</a:t>
            </a:r>
          </a:p>
          <a:p>
            <a:pPr marL="0" indent="0">
              <a:buNone/>
            </a:pPr>
            <a:r>
              <a:rPr lang="ru-RU" sz="3400" dirty="0" smtClean="0"/>
              <a:t> </a:t>
            </a:r>
            <a:r>
              <a:rPr lang="ru-RU" sz="3400" dirty="0" err="1"/>
              <a:t>карбамазепин</a:t>
            </a:r>
            <a:r>
              <a:rPr lang="ru-RU" sz="3400" dirty="0"/>
              <a:t> 400–600 мг/</a:t>
            </a:r>
            <a:r>
              <a:rPr lang="ru-RU" sz="3400" dirty="0" err="1"/>
              <a:t>сут</a:t>
            </a:r>
            <a:r>
              <a:rPr lang="ru-RU" sz="3400" dirty="0"/>
              <a:t>.; </a:t>
            </a:r>
            <a:endParaRPr lang="ru-RU" sz="3400" dirty="0" smtClean="0"/>
          </a:p>
          <a:p>
            <a:pPr marL="0" indent="0">
              <a:buNone/>
            </a:pPr>
            <a:r>
              <a:rPr lang="ru-RU" sz="3400" dirty="0" smtClean="0"/>
              <a:t>• </a:t>
            </a:r>
            <a:r>
              <a:rPr lang="ru-RU" sz="3400" dirty="0"/>
              <a:t>амитриптилин 25–75 мг/</a:t>
            </a:r>
            <a:r>
              <a:rPr lang="ru-RU" sz="3400" dirty="0" err="1"/>
              <a:t>сут</a:t>
            </a:r>
            <a:r>
              <a:rPr lang="ru-RU" sz="3400" dirty="0"/>
              <a:t>.; </a:t>
            </a:r>
            <a:endParaRPr lang="ru-RU" sz="3400" dirty="0" smtClean="0"/>
          </a:p>
          <a:p>
            <a:pPr marL="0" indent="0">
              <a:buNone/>
            </a:pPr>
            <a:r>
              <a:rPr lang="ru-RU" sz="3400" dirty="0" smtClean="0"/>
              <a:t>• </a:t>
            </a:r>
            <a:r>
              <a:rPr lang="ru-RU" sz="3400" dirty="0" err="1"/>
              <a:t>венлафаксин</a:t>
            </a:r>
            <a:r>
              <a:rPr lang="ru-RU" sz="3400" dirty="0"/>
              <a:t> 70–225 мг/</a:t>
            </a:r>
            <a:r>
              <a:rPr lang="ru-RU" sz="3400" dirty="0" err="1"/>
              <a:t>сут</a:t>
            </a:r>
            <a:r>
              <a:rPr lang="ru-RU" sz="3400" dirty="0"/>
              <a:t>.; </a:t>
            </a:r>
            <a:r>
              <a:rPr lang="ru-RU" sz="3400" dirty="0" smtClean="0"/>
              <a:t>•</a:t>
            </a:r>
          </a:p>
          <a:p>
            <a:pPr marL="0" indent="0">
              <a:buNone/>
            </a:pPr>
            <a:r>
              <a:rPr lang="ru-RU" sz="3400" dirty="0" smtClean="0"/>
              <a:t> </a:t>
            </a:r>
            <a:r>
              <a:rPr lang="ru-RU" sz="3400" dirty="0" err="1"/>
              <a:t>дулоксетин</a:t>
            </a:r>
            <a:r>
              <a:rPr lang="ru-RU" sz="3400" dirty="0"/>
              <a:t> 60–120 мг/</a:t>
            </a:r>
            <a:r>
              <a:rPr lang="ru-RU" sz="3400" dirty="0" err="1"/>
              <a:t>сут</a:t>
            </a:r>
            <a:r>
              <a:rPr lang="ru-RU" sz="3400" dirty="0"/>
              <a:t>.; </a:t>
            </a:r>
            <a:r>
              <a:rPr lang="ru-RU" sz="3400" dirty="0" smtClean="0"/>
              <a:t>•</a:t>
            </a:r>
          </a:p>
          <a:p>
            <a:pPr marL="0" indent="0">
              <a:buNone/>
            </a:pPr>
            <a:r>
              <a:rPr lang="ru-RU" sz="3400" dirty="0" smtClean="0"/>
              <a:t>При </a:t>
            </a:r>
            <a:r>
              <a:rPr lang="ru-RU" sz="3400" dirty="0" err="1"/>
              <a:t>нейропатической</a:t>
            </a:r>
            <a:r>
              <a:rPr lang="ru-RU" sz="3400" dirty="0"/>
              <a:t> боли, связанной с метастазами в костях, необходимо рассмотреть целесообразность лучевой терапии.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04664"/>
            <a:ext cx="1872208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96740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88640"/>
            <a:ext cx="8064896" cy="5184576"/>
          </a:xfrm>
        </p:spPr>
        <p:txBody>
          <a:bodyPr>
            <a:normAutofit fontScale="62500" lnSpcReduction="20000"/>
          </a:bodyPr>
          <a:lstStyle/>
          <a:p>
            <a:r>
              <a:rPr lang="ru-RU" sz="2600" dirty="0"/>
              <a:t>При мучительной и нестерпимой боли, когда системная фармакотерапия сильными </a:t>
            </a:r>
            <a:r>
              <a:rPr lang="ru-RU" sz="2600" dirty="0" err="1"/>
              <a:t>опиоидами</a:t>
            </a:r>
            <a:r>
              <a:rPr lang="ru-RU" sz="2600" dirty="0"/>
              <a:t> недостаточна, применяются </a:t>
            </a:r>
            <a:r>
              <a:rPr lang="ru-RU" sz="2600" dirty="0" err="1"/>
              <a:t>антиноцицептивные</a:t>
            </a:r>
            <a:r>
              <a:rPr lang="ru-RU" sz="2600" dirty="0"/>
              <a:t> процедуры, включающие </a:t>
            </a:r>
            <a:r>
              <a:rPr lang="ru-RU" sz="2600" dirty="0" err="1"/>
              <a:t>нейроаблацию</a:t>
            </a:r>
            <a:r>
              <a:rPr lang="ru-RU" sz="2600" dirty="0"/>
              <a:t>, нейростимуляцию и нейрофармакологические </a:t>
            </a:r>
            <a:r>
              <a:rPr lang="ru-RU" sz="2600" dirty="0" smtClean="0"/>
              <a:t>вмешательства.</a:t>
            </a:r>
          </a:p>
          <a:p>
            <a:r>
              <a:rPr lang="ru-RU" sz="2600" dirty="0"/>
              <a:t>АНТИНОЦИЦЕПТИВНЫЕ </a:t>
            </a:r>
            <a:r>
              <a:rPr lang="ru-RU" sz="2600" dirty="0" smtClean="0"/>
              <a:t>ПРОЦЕДУРЫ</a:t>
            </a:r>
          </a:p>
          <a:p>
            <a:r>
              <a:rPr lang="ru-RU" sz="2600" b="1" u="sng" dirty="0" err="1"/>
              <a:t>Нейроаблация</a:t>
            </a:r>
            <a:r>
              <a:rPr lang="ru-RU" sz="2600" u="sng" dirty="0"/>
              <a:t> (</a:t>
            </a:r>
            <a:r>
              <a:rPr lang="ru-RU" sz="2600" u="sng" dirty="0" err="1"/>
              <a:t>невролиз</a:t>
            </a:r>
            <a:r>
              <a:rPr lang="ru-RU" sz="2600" u="sng" dirty="0"/>
              <a:t>; </a:t>
            </a:r>
            <a:r>
              <a:rPr lang="ru-RU" sz="2600" u="sng" dirty="0" err="1"/>
              <a:t>нейролизис</a:t>
            </a:r>
            <a:r>
              <a:rPr lang="ru-RU" sz="2600" u="sng" dirty="0"/>
              <a:t>)</a:t>
            </a:r>
            <a:r>
              <a:rPr lang="ru-RU" sz="2600" dirty="0"/>
              <a:t> предусматривает разрушение (от </a:t>
            </a:r>
            <a:r>
              <a:rPr lang="ru-RU" sz="2600" dirty="0" err="1"/>
              <a:t>латинского</a:t>
            </a:r>
            <a:r>
              <a:rPr lang="ru-RU" sz="2600" i="1" dirty="0" err="1"/>
              <a:t>ablation</a:t>
            </a:r>
            <a:r>
              <a:rPr lang="ru-RU" sz="2600" dirty="0"/>
              <a:t> – удаление, разрушение действием) </a:t>
            </a:r>
            <a:r>
              <a:rPr lang="ru-RU" sz="2600" dirty="0" err="1"/>
              <a:t>ноцицептивного</a:t>
            </a:r>
            <a:r>
              <a:rPr lang="ru-RU" sz="2600" dirty="0"/>
              <a:t> нервного пути. Как правило, это достигается в результате хирургического вмешательства, путем химической деструкции нерва, достижением постоянной блокады нервной передачи. В качестве химических агентов применяются инъекции этанола, фенола в глицерине, </a:t>
            </a:r>
            <a:r>
              <a:rPr lang="ru-RU" sz="2600" dirty="0" err="1"/>
              <a:t>хлоркрезола</a:t>
            </a:r>
            <a:r>
              <a:rPr lang="ru-RU" sz="2600" dirty="0"/>
              <a:t>, др. Возможно применение физических факторов воздействия – холода (криохирургия) или тепла (радиочастотная </a:t>
            </a:r>
            <a:r>
              <a:rPr lang="ru-RU" sz="2600" dirty="0" err="1"/>
              <a:t>термоабляция</a:t>
            </a:r>
            <a:r>
              <a:rPr lang="ru-RU" sz="2600" dirty="0" smtClean="0"/>
              <a:t>).</a:t>
            </a:r>
          </a:p>
          <a:p>
            <a:endParaRPr lang="ru-RU" sz="2000" dirty="0"/>
          </a:p>
          <a:p>
            <a:r>
              <a:rPr lang="ru-RU" sz="2900" b="1" u="sng" dirty="0" err="1"/>
              <a:t>Нейрофармакология</a:t>
            </a:r>
            <a:r>
              <a:rPr lang="ru-RU" sz="2900" dirty="0"/>
              <a:t> предусматривает воздействие </a:t>
            </a:r>
            <a:r>
              <a:rPr lang="ru-RU" sz="2900" dirty="0" err="1"/>
              <a:t>фармакопрепаратов</a:t>
            </a:r>
            <a:r>
              <a:rPr lang="ru-RU" sz="2900" dirty="0"/>
              <a:t> непосредственно на нервные (</a:t>
            </a:r>
            <a:r>
              <a:rPr lang="ru-RU" sz="2900" dirty="0" err="1"/>
              <a:t>ноцицептивные</a:t>
            </a:r>
            <a:r>
              <a:rPr lang="ru-RU" sz="2900" dirty="0"/>
              <a:t>) структуры. Примерами такого противоболевого воздействия являются </a:t>
            </a:r>
            <a:r>
              <a:rPr lang="ru-RU" sz="2900" dirty="0" err="1"/>
              <a:t>эпидуральная</a:t>
            </a:r>
            <a:r>
              <a:rPr lang="ru-RU" sz="2900" dirty="0"/>
              <a:t> или субарахноидальная анестезия – наиболее распространенные методы регионарной анестезии. Представляется, что введенные в </a:t>
            </a:r>
            <a:r>
              <a:rPr lang="ru-RU" sz="2900" dirty="0" err="1"/>
              <a:t>эпидуральный</a:t>
            </a:r>
            <a:r>
              <a:rPr lang="ru-RU" sz="2900" dirty="0"/>
              <a:t> канал наркотические анальгетики благодаря диффузии через оболочки и абсорбции сосудами, питающими спинной мозг, проникают в спинномозговой канал и связываются с опиат-рецепторами.</a:t>
            </a:r>
          </a:p>
        </p:txBody>
      </p:sp>
    </p:spTree>
    <p:extLst>
      <p:ext uri="{BB962C8B-B14F-4D97-AF65-F5344CB8AC3E}">
        <p14:creationId xmlns:p14="http://schemas.microsoft.com/office/powerpoint/2010/main" val="3396518363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365104"/>
            <a:ext cx="6781800" cy="1600200"/>
          </a:xfrm>
        </p:spPr>
        <p:txBody>
          <a:bodyPr>
            <a:normAutofit/>
          </a:bodyPr>
          <a:lstStyle/>
          <a:p>
            <a:r>
              <a:rPr lang="ru-RU" sz="1200" dirty="0"/>
              <a:t>ЧРЕСКОЖНЫЙ НЕЙРОЛИЗИС</a:t>
            </a:r>
            <a:br>
              <a:rPr lang="ru-RU" sz="1200" dirty="0"/>
            </a:br>
            <a:r>
              <a:rPr lang="ru-RU" sz="1400" dirty="0"/>
              <a:t>Процедура выполняется </a:t>
            </a:r>
            <a:r>
              <a:rPr lang="ru-RU" sz="1400" dirty="0" err="1"/>
              <a:t>чрескожным</a:t>
            </a:r>
            <a:r>
              <a:rPr lang="ru-RU" sz="1400" dirty="0"/>
              <a:t> (передним либо задним доступами, под контролем УЗИ или КТ. Для </a:t>
            </a:r>
            <a:r>
              <a:rPr lang="ru-RU" sz="1400" dirty="0" err="1"/>
              <a:t>нейролизиса</a:t>
            </a:r>
            <a:r>
              <a:rPr lang="ru-RU" sz="1400" dirty="0"/>
              <a:t> необходим 1%-</a:t>
            </a:r>
            <a:r>
              <a:rPr lang="ru-RU" sz="1400" dirty="0" err="1"/>
              <a:t>ный</a:t>
            </a:r>
            <a:r>
              <a:rPr lang="ru-RU" sz="1400" dirty="0"/>
              <a:t> раствор </a:t>
            </a:r>
            <a:r>
              <a:rPr lang="ru-RU" sz="1400" dirty="0" err="1"/>
              <a:t>лидокаина</a:t>
            </a:r>
            <a:r>
              <a:rPr lang="ru-RU" sz="1400" dirty="0"/>
              <a:t> с целью местной анестезии, 0,5%-</a:t>
            </a:r>
            <a:r>
              <a:rPr lang="ru-RU" sz="1400" dirty="0" err="1"/>
              <a:t>ный</a:t>
            </a:r>
            <a:r>
              <a:rPr lang="ru-RU" sz="1400" dirty="0"/>
              <a:t> раствор </a:t>
            </a:r>
            <a:r>
              <a:rPr lang="ru-RU" sz="1400" dirty="0" err="1"/>
              <a:t>наропина</a:t>
            </a:r>
            <a:r>
              <a:rPr lang="ru-RU" sz="1400" dirty="0"/>
              <a:t> для блокады чревного сплетения и 96%-</a:t>
            </a:r>
            <a:r>
              <a:rPr lang="ru-RU" sz="1400" dirty="0" err="1"/>
              <a:t>ный</a:t>
            </a:r>
            <a:r>
              <a:rPr lang="ru-RU" sz="1400" dirty="0"/>
              <a:t> раствор этилового спирта – как </a:t>
            </a:r>
            <a:r>
              <a:rPr lang="ru-RU" sz="1400" dirty="0" err="1"/>
              <a:t>нейролитик</a:t>
            </a:r>
            <a:r>
              <a:rPr lang="ru-RU" sz="1400" dirty="0"/>
              <a:t>. Применяются иглы длиной 15-20 см и диаметром 22 G с </a:t>
            </a:r>
            <a:r>
              <a:rPr lang="ru-RU" sz="1400" dirty="0" err="1"/>
              <a:t>мандренами</a:t>
            </a:r>
            <a:r>
              <a:rPr lang="ru-RU" sz="1400" dirty="0"/>
              <a:t> (так называемые иглы </a:t>
            </a:r>
            <a:r>
              <a:rPr lang="ru-RU" sz="1400" i="1" dirty="0" err="1" smtClean="0"/>
              <a:t>chibo</a:t>
            </a:r>
            <a:r>
              <a:rPr lang="ru-RU" sz="1400" dirty="0" smtClean="0"/>
              <a:t>).</a:t>
            </a: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404664"/>
            <a:ext cx="6978352" cy="1519064"/>
          </a:xfrm>
        </p:spPr>
        <p:txBody>
          <a:bodyPr>
            <a:normAutofit fontScale="62500" lnSpcReduction="20000"/>
          </a:bodyPr>
          <a:lstStyle/>
          <a:p>
            <a:r>
              <a:rPr lang="ru-RU" b="1" u="sng" dirty="0" err="1"/>
              <a:t>Нейростимуляци</a:t>
            </a:r>
            <a:r>
              <a:rPr lang="ru-RU" u="sng" dirty="0" err="1"/>
              <a:t>я</a:t>
            </a:r>
            <a:r>
              <a:rPr lang="ru-RU" dirty="0"/>
              <a:t> – это регуляция болевой чувствительности немедикаментозными методами обезболивания. К таким методам относятся различные варианты </a:t>
            </a:r>
            <a:r>
              <a:rPr lang="ru-RU" dirty="0" err="1"/>
              <a:t>электростимуляционной</a:t>
            </a:r>
            <a:r>
              <a:rPr lang="ru-RU" dirty="0"/>
              <a:t> терапии болевых синдромов. В зависимости от уровня воздействия на анатомические структуры периферической или центральной нервной системы выделяют </a:t>
            </a:r>
            <a:r>
              <a:rPr lang="ru-RU" dirty="0" err="1"/>
              <a:t>чрескожную</a:t>
            </a:r>
            <a:r>
              <a:rPr lang="ru-RU" dirty="0"/>
              <a:t>, </a:t>
            </a:r>
            <a:r>
              <a:rPr lang="ru-RU" dirty="0" err="1"/>
              <a:t>эпидуральную</a:t>
            </a:r>
            <a:r>
              <a:rPr lang="ru-RU" dirty="0"/>
              <a:t>, </a:t>
            </a:r>
            <a:r>
              <a:rPr lang="ru-RU" dirty="0" err="1"/>
              <a:t>транскраниальную</a:t>
            </a:r>
            <a:r>
              <a:rPr lang="ru-RU" dirty="0"/>
              <a:t>, радиочастотную </a:t>
            </a:r>
            <a:r>
              <a:rPr lang="ru-RU" dirty="0" err="1"/>
              <a:t>электронейростимуляции</a:t>
            </a:r>
            <a:r>
              <a:rPr lang="ru-RU" dirty="0"/>
              <a:t>.</a:t>
            </a:r>
          </a:p>
        </p:txBody>
      </p:sp>
      <p:pic>
        <p:nvPicPr>
          <p:cNvPr id="4100" name="Picture 4" descr="Чрескожный нейролизис передним доступ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060848"/>
            <a:ext cx="473886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668563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437112"/>
            <a:ext cx="6114256" cy="180709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 descr="Картинки по запросу руки пациента и врач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31692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73003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Объект 2"/>
          <p:cNvSpPr txBox="1">
            <a:spLocks noGrp="1"/>
          </p:cNvSpPr>
          <p:nvPr>
            <p:ph type="body" idx="1"/>
          </p:nvPr>
        </p:nvSpPr>
        <p:spPr>
          <a:xfrm>
            <a:off x="251519" y="764703"/>
            <a:ext cx="6048674" cy="5976666"/>
          </a:xfrm>
          <a:prstGeom prst="rect">
            <a:avLst/>
          </a:prstGeom>
        </p:spPr>
        <p:txBody>
          <a:bodyPr/>
          <a:lstStyle/>
          <a:p>
            <a:pPr marL="0" indent="43433" defTabSz="868680">
              <a:buSzTx/>
              <a:buNone/>
              <a:defRPr sz="2280" spc="285">
                <a:solidFill>
                  <a:srgbClr val="242424"/>
                </a:solidFill>
              </a:defRPr>
            </a:pPr>
            <a:r>
              <a:t>Постоянно нарастающая боль в сочетании с тяжелым психологическим состоянием трудноизлечимого больного создают сложный механизм патологической боли, которая вызывает комплекс дизадаптивных реакции  и представляет опасность для биологической целостности организма.</a:t>
            </a:r>
          </a:p>
          <a:p>
            <a:pPr marL="0" indent="43433" defTabSz="868680">
              <a:buSzTx/>
              <a:buNone/>
              <a:defRPr sz="2280">
                <a:solidFill>
                  <a:srgbClr val="242424"/>
                </a:solidFill>
              </a:defRPr>
            </a:pPr>
            <a:endParaRPr/>
          </a:p>
          <a:p>
            <a:pPr marL="0" indent="43433" defTabSz="868680">
              <a:buSzTx/>
              <a:buNone/>
              <a:defRPr sz="2280">
                <a:solidFill>
                  <a:srgbClr val="242424"/>
                </a:solidFill>
              </a:defRPr>
            </a:pPr>
            <a:endParaRPr/>
          </a:p>
          <a:p>
            <a:pPr marL="0" indent="43433" defTabSz="868680">
              <a:spcBef>
                <a:spcPts val="300"/>
              </a:spcBef>
              <a:buSzTx/>
              <a:buNone/>
              <a:defRPr sz="1520" u="sng">
                <a:solidFill>
                  <a:srgbClr val="560B00"/>
                </a:solidFill>
                <a:effectLst>
                  <a:outerShdw blurRad="36195" dist="36195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На первом этапе, в ходе разработки плана лечения боли, необходимо провести тщательный опрос пациента для того, чтобы получить точное описание болевого синдрома.</a:t>
            </a:r>
          </a:p>
          <a:p>
            <a:pPr marL="0" indent="43433" defTabSz="868680">
              <a:buSzTx/>
              <a:buNone/>
              <a:defRPr sz="2660">
                <a:solidFill>
                  <a:srgbClr val="242424"/>
                </a:solidFill>
              </a:defRPr>
            </a:pPr>
            <a:endParaRPr/>
          </a:p>
        </p:txBody>
      </p:sp>
      <p:pic>
        <p:nvPicPr>
          <p:cNvPr id="138" name="Рисунок 1" descr="Рисунок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84168" y="3449068"/>
            <a:ext cx="2745907" cy="1872209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Скругленный прямоугольник 4"/>
          <p:cNvSpPr/>
          <p:nvPr/>
        </p:nvSpPr>
        <p:spPr>
          <a:xfrm>
            <a:off x="7900905" y="692695"/>
            <a:ext cx="1080121" cy="108012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2225">
            <a:solidFill>
              <a:srgbClr val="7E0101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Заголовок 1"/>
          <p:cNvSpPr txBox="1">
            <a:spLocks noGrp="1"/>
          </p:cNvSpPr>
          <p:nvPr>
            <p:ph type="title"/>
          </p:nvPr>
        </p:nvSpPr>
        <p:spPr>
          <a:xfrm>
            <a:off x="755576" y="-315417"/>
            <a:ext cx="7200801" cy="2304258"/>
          </a:xfrm>
          <a:prstGeom prst="rect">
            <a:avLst/>
          </a:prstGeom>
        </p:spPr>
        <p:txBody>
          <a:bodyPr/>
          <a:lstStyle/>
          <a:p>
            <a:pPr indent="44805" defTabSz="896111">
              <a:defRPr sz="1372">
                <a:solidFill>
                  <a:srgbClr val="323B44"/>
                </a:solidFill>
              </a:defRPr>
            </a:pPr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rPr sz="2646">
                <a:solidFill>
                  <a:srgbClr val="595959"/>
                </a:solidFill>
              </a:rPr>
              <a:t>Классификация </a:t>
            </a:r>
            <a:br>
              <a:rPr sz="2646">
                <a:solidFill>
                  <a:srgbClr val="595959"/>
                </a:solidFill>
              </a:rPr>
            </a:br>
            <a:r>
              <a:rPr sz="1078" u="sng">
                <a:solidFill>
                  <a:srgbClr val="595959"/>
                </a:solidFill>
              </a:rPr>
              <a:t>В современных зарубежных монографиях в зависимости от принципа, положенного в основу классификации описаны следующие виды онкологической боли.</a:t>
            </a:r>
            <a:br>
              <a:rPr sz="1078" u="sng">
                <a:solidFill>
                  <a:srgbClr val="595959"/>
                </a:solidFill>
              </a:rPr>
            </a:br>
            <a:r>
              <a:rPr sz="2646"/>
              <a:t>По этиологии:</a:t>
            </a:r>
          </a:p>
        </p:txBody>
      </p:sp>
      <p:grpSp>
        <p:nvGrpSpPr>
          <p:cNvPr id="151" name="Объект 3"/>
          <p:cNvGrpSpPr/>
          <p:nvPr/>
        </p:nvGrpSpPr>
        <p:grpSpPr>
          <a:xfrm>
            <a:off x="1462801" y="2278217"/>
            <a:ext cx="6273364" cy="3807262"/>
            <a:chOff x="0" y="0"/>
            <a:chExt cx="6273362" cy="3807260"/>
          </a:xfrm>
        </p:grpSpPr>
        <p:grpSp>
          <p:nvGrpSpPr>
            <p:cNvPr id="144" name="Сгруппировать"/>
            <p:cNvGrpSpPr/>
            <p:nvPr/>
          </p:nvGrpSpPr>
          <p:grpSpPr>
            <a:xfrm>
              <a:off x="0" y="0"/>
              <a:ext cx="2987316" cy="1792390"/>
              <a:chOff x="0" y="0"/>
              <a:chExt cx="2987315" cy="1792389"/>
            </a:xfrm>
          </p:grpSpPr>
          <p:sp>
            <p:nvSpPr>
              <p:cNvPr id="142" name="Прямоугольник"/>
              <p:cNvSpPr/>
              <p:nvPr/>
            </p:nvSpPr>
            <p:spPr>
              <a:xfrm>
                <a:off x="-1" y="-1"/>
                <a:ext cx="2987317" cy="1792391"/>
              </a:xfrm>
              <a:prstGeom prst="rect">
                <a:avLst/>
              </a:prstGeom>
              <a:solidFill>
                <a:schemeClr val="accent1"/>
              </a:solidFill>
              <a:ln w="222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D9D9D9"/>
                    </a:solidFill>
                  </a:defRPr>
                </a:pPr>
                <a:endParaRPr/>
              </a:p>
            </p:txBody>
          </p:sp>
          <p:sp>
            <p:nvSpPr>
              <p:cNvPr id="143" name="Боль вызвана непосредственно опухолью"/>
              <p:cNvSpPr txBox="1"/>
              <p:nvPr/>
            </p:nvSpPr>
            <p:spPr>
              <a:xfrm>
                <a:off x="0" y="329873"/>
                <a:ext cx="2987315" cy="11326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marL="274320" indent="-274320" algn="ctr" defTabSz="1066800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Arial"/>
                  <a:buChar char="•"/>
                  <a:defRPr sz="2400" b="1">
                    <a:solidFill>
                      <a:srgbClr val="D9D9D9"/>
                    </a:solidFill>
                  </a:defRPr>
                </a:lvl1pPr>
              </a:lstStyle>
              <a:p>
                <a:r>
                  <a:t>Боль вызвана непосредственно опухолью </a:t>
                </a:r>
              </a:p>
            </p:txBody>
          </p:sp>
        </p:grpSp>
        <p:grpSp>
          <p:nvGrpSpPr>
            <p:cNvPr id="147" name="Сгруппировать"/>
            <p:cNvGrpSpPr/>
            <p:nvPr/>
          </p:nvGrpSpPr>
          <p:grpSpPr>
            <a:xfrm>
              <a:off x="3286047" y="0"/>
              <a:ext cx="2987316" cy="1792390"/>
              <a:chOff x="0" y="0"/>
              <a:chExt cx="2987315" cy="1792389"/>
            </a:xfrm>
          </p:grpSpPr>
          <p:sp>
            <p:nvSpPr>
              <p:cNvPr id="145" name="Прямоугольник"/>
              <p:cNvSpPr/>
              <p:nvPr/>
            </p:nvSpPr>
            <p:spPr>
              <a:xfrm>
                <a:off x="-1" y="-1"/>
                <a:ext cx="2987317" cy="1792391"/>
              </a:xfrm>
              <a:prstGeom prst="rect">
                <a:avLst/>
              </a:prstGeom>
              <a:solidFill>
                <a:schemeClr val="accent1"/>
              </a:solidFill>
              <a:ln w="222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D9D9D9"/>
                    </a:solidFill>
                  </a:defRPr>
                </a:pPr>
                <a:endParaRPr/>
              </a:p>
            </p:txBody>
          </p:sp>
          <p:sp>
            <p:nvSpPr>
              <p:cNvPr id="146" name="Боль в результате противоопухолевой терапии"/>
              <p:cNvSpPr txBox="1"/>
              <p:nvPr/>
            </p:nvSpPr>
            <p:spPr>
              <a:xfrm>
                <a:off x="0" y="329873"/>
                <a:ext cx="2987315" cy="11326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marL="274320" indent="-274320" algn="ctr" defTabSz="1066800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Arial"/>
                  <a:buChar char="•"/>
                  <a:defRPr sz="2400" b="1">
                    <a:solidFill>
                      <a:srgbClr val="D9D9D9"/>
                    </a:solidFill>
                  </a:defRPr>
                </a:lvl1pPr>
              </a:lstStyle>
              <a:p>
                <a:r>
                  <a:t>Боль в результате противоопухолевой терапии</a:t>
                </a:r>
              </a:p>
            </p:txBody>
          </p:sp>
        </p:grpSp>
        <p:grpSp>
          <p:nvGrpSpPr>
            <p:cNvPr id="150" name="Сгруппировать"/>
            <p:cNvGrpSpPr/>
            <p:nvPr/>
          </p:nvGrpSpPr>
          <p:grpSpPr>
            <a:xfrm>
              <a:off x="1525024" y="2014871"/>
              <a:ext cx="2987317" cy="1792390"/>
              <a:chOff x="0" y="0"/>
              <a:chExt cx="2987315" cy="1792389"/>
            </a:xfrm>
          </p:grpSpPr>
          <p:sp>
            <p:nvSpPr>
              <p:cNvPr id="148" name="Прямоугольник"/>
              <p:cNvSpPr/>
              <p:nvPr/>
            </p:nvSpPr>
            <p:spPr>
              <a:xfrm>
                <a:off x="-1" y="-1"/>
                <a:ext cx="2987317" cy="1792391"/>
              </a:xfrm>
              <a:prstGeom prst="rect">
                <a:avLst/>
              </a:prstGeom>
              <a:solidFill>
                <a:schemeClr val="accent1"/>
              </a:solidFill>
              <a:ln w="222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C7C7CA"/>
                    </a:solidFill>
                  </a:defRPr>
                </a:pPr>
                <a:endParaRPr/>
              </a:p>
            </p:txBody>
          </p:sp>
          <p:sp>
            <p:nvSpPr>
              <p:cNvPr id="149" name="Боль как следствие общей слабости"/>
              <p:cNvSpPr txBox="1"/>
              <p:nvPr/>
            </p:nvSpPr>
            <p:spPr>
              <a:xfrm>
                <a:off x="0" y="329873"/>
                <a:ext cx="2987315" cy="11326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marL="274320" indent="-274320" algn="ctr" defTabSz="1066800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Arial"/>
                  <a:buChar char="•"/>
                  <a:defRPr sz="2400" b="1">
                    <a:solidFill>
                      <a:srgbClr val="C7C7CA"/>
                    </a:solidFill>
                  </a:defRPr>
                </a:lvl1pPr>
              </a:lstStyle>
              <a:p>
                <a:r>
                  <a:t>Боль как следствие общей слабости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Заголовок 1"/>
          <p:cNvSpPr txBox="1">
            <a:spLocks noGrp="1"/>
          </p:cNvSpPr>
          <p:nvPr>
            <p:ph type="title"/>
          </p:nvPr>
        </p:nvSpPr>
        <p:spPr>
          <a:xfrm>
            <a:off x="827583" y="836712"/>
            <a:ext cx="6690322" cy="1080121"/>
          </a:xfrm>
          <a:prstGeom prst="rect">
            <a:avLst/>
          </a:prstGeom>
        </p:spPr>
        <p:txBody>
          <a:bodyPr/>
          <a:lstStyle/>
          <a:p>
            <a:pPr>
              <a:defRPr sz="2400">
                <a:solidFill>
                  <a:srgbClr val="323B44"/>
                </a:solidFill>
              </a:defRPr>
            </a:pPr>
            <a:r>
              <a:t>Патофизиологическая классификация</a:t>
            </a:r>
            <a:br/>
            <a:endParaRPr/>
          </a:p>
        </p:txBody>
      </p:sp>
      <p:grpSp>
        <p:nvGrpSpPr>
          <p:cNvPr id="174" name="Объект 3"/>
          <p:cNvGrpSpPr/>
          <p:nvPr/>
        </p:nvGrpSpPr>
        <p:grpSpPr>
          <a:xfrm>
            <a:off x="539551" y="1556791"/>
            <a:ext cx="8280922" cy="4946386"/>
            <a:chOff x="0" y="0"/>
            <a:chExt cx="8280920" cy="4946384"/>
          </a:xfrm>
        </p:grpSpPr>
        <p:grpSp>
          <p:nvGrpSpPr>
            <p:cNvPr id="156" name="Сгруппировать"/>
            <p:cNvGrpSpPr/>
            <p:nvPr/>
          </p:nvGrpSpPr>
          <p:grpSpPr>
            <a:xfrm>
              <a:off x="0" y="0"/>
              <a:ext cx="8280921" cy="1155545"/>
              <a:chOff x="0" y="0"/>
              <a:chExt cx="8280920" cy="1155544"/>
            </a:xfrm>
          </p:grpSpPr>
          <p:sp>
            <p:nvSpPr>
              <p:cNvPr id="154" name="Прямоугольник с закругленными углами"/>
              <p:cNvSpPr/>
              <p:nvPr/>
            </p:nvSpPr>
            <p:spPr>
              <a:xfrm>
                <a:off x="0" y="0"/>
                <a:ext cx="8280921" cy="1155545"/>
              </a:xfrm>
              <a:prstGeom prst="roundRect">
                <a:avLst>
                  <a:gd name="adj" fmla="val 10000"/>
                </a:avLst>
              </a:prstGeom>
              <a:solidFill>
                <a:schemeClr val="accent1"/>
              </a:solidFill>
              <a:ln w="222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666750">
                  <a:lnSpc>
                    <a:spcPct val="90000"/>
                  </a:lnSpc>
                  <a:spcBef>
                    <a:spcPts val="1000"/>
                  </a:spcBef>
                  <a:defRPr sz="15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5" name="боли в области брюшной полости без четкой локализации, длительные, ноющие. Например, болезненные ощущения в области спины при раке почек.."/>
              <p:cNvSpPr txBox="1"/>
              <p:nvPr/>
            </p:nvSpPr>
            <p:spPr>
              <a:xfrm>
                <a:off x="1771737" y="221599"/>
                <a:ext cx="6509182" cy="7123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7150" tIns="57150" rIns="57150" bIns="57150" numCol="1" anchor="ctr">
                <a:spAutoFit/>
              </a:bodyPr>
              <a:lstStyle/>
              <a:p>
                <a:pPr marL="274320" indent="-274320" defTabSz="666750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/>
                  <a:buChar char="•"/>
                  <a:defRPr sz="1500">
                    <a:solidFill>
                      <a:srgbClr val="D9D9D9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r>
                  <a:t>боли в области брюшной полости без четкой локализации, длительные, ноющие. Например, болезненные ощущения в области спины при раке почек.</a:t>
                </a:r>
                <a:r>
                  <a:rPr>
                    <a:solidFill>
                      <a:srgbClr val="FFFFFF"/>
                    </a:solidFill>
                  </a:rPr>
                  <a:t>.</a:t>
                </a:r>
              </a:p>
            </p:txBody>
          </p:sp>
        </p:grpSp>
        <p:sp>
          <p:nvSpPr>
            <p:cNvPr id="157" name="Прямоугольник с закругленными углами"/>
            <p:cNvSpPr/>
            <p:nvPr/>
          </p:nvSpPr>
          <p:spPr>
            <a:xfrm>
              <a:off x="144023" y="144021"/>
              <a:ext cx="1656185" cy="924436"/>
            </a:xfrm>
            <a:prstGeom prst="roundRect">
              <a:avLst>
                <a:gd name="adj" fmla="val 10000"/>
              </a:avLst>
            </a:prstGeom>
            <a:blipFill rotWithShape="1">
              <a:blip r:embed="rId2"/>
              <a:srcRect/>
              <a:stretch>
                <a:fillRect/>
              </a:stretch>
            </a:blipFill>
            <a:ln w="222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500"/>
                </a:spcBef>
                <a:defRPr sz="2400">
                  <a:solidFill>
                    <a:srgbClr val="303030"/>
                  </a:solidFill>
                </a:defRPr>
              </a:pPr>
              <a:endParaRPr/>
            </a:p>
          </p:txBody>
        </p:sp>
        <p:grpSp>
          <p:nvGrpSpPr>
            <p:cNvPr id="160" name="Сгруппировать"/>
            <p:cNvGrpSpPr/>
            <p:nvPr/>
          </p:nvGrpSpPr>
          <p:grpSpPr>
            <a:xfrm>
              <a:off x="0" y="3720510"/>
              <a:ext cx="8280921" cy="1182596"/>
              <a:chOff x="0" y="0"/>
              <a:chExt cx="8280920" cy="1182594"/>
            </a:xfrm>
          </p:grpSpPr>
          <p:sp>
            <p:nvSpPr>
              <p:cNvPr id="158" name="Прямоугольник с закругленными углами"/>
              <p:cNvSpPr/>
              <p:nvPr/>
            </p:nvSpPr>
            <p:spPr>
              <a:xfrm>
                <a:off x="0" y="0"/>
                <a:ext cx="8280921" cy="1155545"/>
              </a:xfrm>
              <a:prstGeom prst="roundRect">
                <a:avLst>
                  <a:gd name="adj" fmla="val 10000"/>
                </a:avLst>
              </a:prstGeom>
              <a:solidFill>
                <a:schemeClr val="accent1"/>
              </a:solidFill>
              <a:ln w="222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ts val="300"/>
                  </a:spcBef>
                  <a:defRPr sz="1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9" name="боли в связках, суставах, костях, сухожилиях: тупые, плохо локализуемые. Для них характерно постепенное наращивание интенсивности. Появляются на поздних стадиях рака, когда метастазы образуются в костной ткани и вызывают поражение внутренних сосудов."/>
              <p:cNvSpPr txBox="1"/>
              <p:nvPr/>
            </p:nvSpPr>
            <p:spPr>
              <a:xfrm>
                <a:off x="1771737" y="0"/>
                <a:ext cx="6509182" cy="11825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7150" tIns="57150" rIns="57150" bIns="57150" numCol="1" anchor="t">
                <a:spAutoFit/>
              </a:bodyPr>
              <a:lstStyle>
                <a:lvl1pPr marL="274320" indent="-274320" defTabSz="400050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/>
                  <a:buChar char="•"/>
                  <a:defRPr sz="1500">
                    <a:solidFill>
                      <a:srgbClr val="FFFFFF"/>
                    </a:solidFill>
                  </a:defRPr>
                </a:lvl1pPr>
              </a:lstStyle>
              <a:p>
                <a:r>
                  <a:t>боли в связках, суставах, костях, сухожилиях: тупые, плохо локализуемые. Для них характерно постепенное наращивание интенсивности. Появляются на поздних стадиях рака, когда метастазы образуются в костной ткани и вызывают поражение внутренних сосудов.</a:t>
                </a:r>
              </a:p>
            </p:txBody>
          </p:sp>
        </p:grpSp>
        <p:sp>
          <p:nvSpPr>
            <p:cNvPr id="161" name="Прямоугольник с закругленными углами"/>
            <p:cNvSpPr/>
            <p:nvPr/>
          </p:nvSpPr>
          <p:spPr>
            <a:xfrm>
              <a:off x="121929" y="1429328"/>
              <a:ext cx="1656185" cy="924436"/>
            </a:xfrm>
            <a:prstGeom prst="roundRect">
              <a:avLst>
                <a:gd name="adj" fmla="val 10000"/>
              </a:avLst>
            </a:prstGeom>
            <a:blipFill rotWithShape="1">
              <a:blip r:embed="rId3"/>
              <a:srcRect/>
              <a:stretch>
                <a:fillRect/>
              </a:stretch>
            </a:blipFill>
            <a:ln w="222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500"/>
                </a:spcBef>
                <a:defRPr sz="2400">
                  <a:solidFill>
                    <a:srgbClr val="303030"/>
                  </a:solidFill>
                </a:defRPr>
              </a:pPr>
              <a:endParaRPr/>
            </a:p>
          </p:txBody>
        </p:sp>
        <p:grpSp>
          <p:nvGrpSpPr>
            <p:cNvPr id="164" name="Сгруппировать"/>
            <p:cNvGrpSpPr/>
            <p:nvPr/>
          </p:nvGrpSpPr>
          <p:grpSpPr>
            <a:xfrm>
              <a:off x="0" y="1174044"/>
              <a:ext cx="8280921" cy="1176370"/>
              <a:chOff x="0" y="0"/>
              <a:chExt cx="8280920" cy="1176368"/>
            </a:xfrm>
          </p:grpSpPr>
          <p:sp>
            <p:nvSpPr>
              <p:cNvPr id="162" name="Прямоугольник с закругленными углами"/>
              <p:cNvSpPr/>
              <p:nvPr/>
            </p:nvSpPr>
            <p:spPr>
              <a:xfrm>
                <a:off x="0" y="0"/>
                <a:ext cx="8280921" cy="1155545"/>
              </a:xfrm>
              <a:prstGeom prst="roundRect">
                <a:avLst>
                  <a:gd name="adj" fmla="val 10000"/>
                </a:avLst>
              </a:prstGeom>
              <a:solidFill>
                <a:schemeClr val="accent1"/>
              </a:solidFill>
              <a:ln w="222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622300">
                  <a:lnSpc>
                    <a:spcPct val="90000"/>
                  </a:lnSpc>
                  <a:spcBef>
                    <a:spcPts val="300"/>
                  </a:spcBef>
                  <a:defRPr sz="1400">
                    <a:solidFill>
                      <a:srgbClr val="D9D9D9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63" name="боли в связках, суставах, костях, сухожилиях: тупые, плохо локализуемые. Для них характерно постепенное наращивание интенсивности. Появляются на поздних стадиях рака, когда метастазы образуются в костной ткани и вызывают поражение внутренних сосудов."/>
              <p:cNvSpPr txBox="1"/>
              <p:nvPr/>
            </p:nvSpPr>
            <p:spPr>
              <a:xfrm>
                <a:off x="1771737" y="0"/>
                <a:ext cx="6509182" cy="1176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3339" tIns="53339" rIns="53339" bIns="53339" numCol="1" anchor="t">
                <a:spAutoFit/>
              </a:bodyPr>
              <a:lstStyle/>
              <a:p>
                <a:pPr marL="274320" indent="-274320" defTabSz="666750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Arial"/>
                  <a:buChar char="•"/>
                  <a:defRPr sz="1500">
                    <a:solidFill>
                      <a:srgbClr val="FFFFFF"/>
                    </a:solidFill>
                  </a:defRPr>
                </a:pPr>
                <a:endParaRPr/>
              </a:p>
              <a:p>
                <a:pPr marL="114300" lvl="1" indent="-114300" defTabSz="622300">
                  <a:lnSpc>
                    <a:spcPct val="90000"/>
                  </a:lnSpc>
                  <a:spcBef>
                    <a:spcPts val="200"/>
                  </a:spcBef>
                  <a:buClr>
                    <a:schemeClr val="accent1"/>
                  </a:buClr>
                  <a:buSzPct val="100000"/>
                  <a:buFont typeface="Arial"/>
                  <a:buChar char="•"/>
                  <a:defRPr sz="1400">
                    <a:solidFill>
                      <a:srgbClr val="D9D9D9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r>
                  <a:t>боли в связках, суставах, костях, сухожилиях: тупые, плохо локализуемые. Для них характерно постепенное наращивание интенсивности. Появляются на поздних стадиях рака, когда метастазы образуются в костной ткани и вызывают поражение внутренних сосудов.</a:t>
                </a:r>
              </a:p>
            </p:txBody>
          </p:sp>
        </p:grpSp>
        <p:sp>
          <p:nvSpPr>
            <p:cNvPr id="165" name="Прямоугольник с закругленными углами"/>
            <p:cNvSpPr/>
            <p:nvPr/>
          </p:nvSpPr>
          <p:spPr>
            <a:xfrm>
              <a:off x="115554" y="1289599"/>
              <a:ext cx="1656184" cy="924437"/>
            </a:xfrm>
            <a:prstGeom prst="roundRect">
              <a:avLst>
                <a:gd name="adj" fmla="val 10000"/>
              </a:avLst>
            </a:prstGeom>
            <a:blipFill rotWithShape="1">
              <a:blip r:embed="rId3"/>
              <a:srcRect/>
              <a:stretch>
                <a:fillRect/>
              </a:stretch>
            </a:blipFill>
            <a:ln w="222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500"/>
                </a:spcBef>
                <a:defRPr sz="2400">
                  <a:solidFill>
                    <a:srgbClr val="303030"/>
                  </a:solidFill>
                </a:defRPr>
              </a:pPr>
              <a:endParaRPr/>
            </a:p>
          </p:txBody>
        </p:sp>
        <p:grpSp>
          <p:nvGrpSpPr>
            <p:cNvPr id="168" name="Сгруппировать"/>
            <p:cNvGrpSpPr/>
            <p:nvPr/>
          </p:nvGrpSpPr>
          <p:grpSpPr>
            <a:xfrm>
              <a:off x="0" y="2420888"/>
              <a:ext cx="8280921" cy="1155545"/>
              <a:chOff x="0" y="0"/>
              <a:chExt cx="8280920" cy="1155544"/>
            </a:xfrm>
          </p:grpSpPr>
          <p:sp>
            <p:nvSpPr>
              <p:cNvPr id="166" name="Прямоугольник с закругленными углами"/>
              <p:cNvSpPr/>
              <p:nvPr/>
            </p:nvSpPr>
            <p:spPr>
              <a:xfrm>
                <a:off x="0" y="0"/>
                <a:ext cx="8280921" cy="1155545"/>
              </a:xfrm>
              <a:prstGeom prst="roundRect">
                <a:avLst>
                  <a:gd name="adj" fmla="val 10000"/>
                </a:avLst>
              </a:prstGeom>
              <a:solidFill>
                <a:schemeClr val="accent1"/>
              </a:solidFill>
              <a:ln w="222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666750">
                  <a:lnSpc>
                    <a:spcPct val="90000"/>
                  </a:lnSpc>
                  <a:spcBef>
                    <a:spcPts val="1000"/>
                  </a:spcBef>
                  <a:defRPr sz="15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7" name="боли, вызванные нарушениями в нервной системе. Например, давлением опухоли на нервные окончания или их повреждением. Такой тип ощущений вызывает также лучевая терапия или проведенная хирургическая операция."/>
              <p:cNvSpPr txBox="1"/>
              <p:nvPr/>
            </p:nvSpPr>
            <p:spPr>
              <a:xfrm>
                <a:off x="1771737" y="124039"/>
                <a:ext cx="6509182" cy="9074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7150" tIns="57150" rIns="57150" bIns="57150" numCol="1" anchor="ctr">
                <a:spAutoFit/>
              </a:bodyPr>
              <a:lstStyle/>
              <a:p>
                <a:pPr marL="274320" indent="-274320" defTabSz="666750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/>
                  <a:buChar char="•"/>
                  <a:defRPr sz="1500">
                    <a:solidFill>
                      <a:srgbClr val="BFBFB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r>
                  <a:t>боли, вызванные нарушениями в нервной системе. Например, давлением опухоли на нервные окончания или их повреждением. Такой тип ощущений вызывает также лучевая терапия или проведенная хирургическая операция</a:t>
                </a:r>
                <a:r>
                  <a:rPr>
                    <a:solidFill>
                      <a:srgbClr val="FFFFFF"/>
                    </a:solidFill>
                  </a:rPr>
                  <a:t>. </a:t>
                </a:r>
              </a:p>
            </p:txBody>
          </p:sp>
        </p:grpSp>
        <p:sp>
          <p:nvSpPr>
            <p:cNvPr id="169" name="Прямоугольник с закругленными углами"/>
            <p:cNvSpPr/>
            <p:nvPr/>
          </p:nvSpPr>
          <p:spPr>
            <a:xfrm>
              <a:off x="121929" y="2524746"/>
              <a:ext cx="1656185" cy="924436"/>
            </a:xfrm>
            <a:prstGeom prst="roundRect">
              <a:avLst>
                <a:gd name="adj" fmla="val 10000"/>
              </a:avLst>
            </a:prstGeom>
            <a:blipFill rotWithShape="1">
              <a:blip r:embed="rId4"/>
              <a:srcRect/>
              <a:stretch>
                <a:fillRect/>
              </a:stretch>
            </a:blipFill>
            <a:ln w="222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500"/>
                </a:spcBef>
                <a:defRPr sz="2400">
                  <a:solidFill>
                    <a:srgbClr val="303030"/>
                  </a:solidFill>
                </a:defRPr>
              </a:pPr>
              <a:endParaRPr/>
            </a:p>
          </p:txBody>
        </p:sp>
        <p:grpSp>
          <p:nvGrpSpPr>
            <p:cNvPr id="172" name="Сгруппировать"/>
            <p:cNvGrpSpPr/>
            <p:nvPr/>
          </p:nvGrpSpPr>
          <p:grpSpPr>
            <a:xfrm>
              <a:off x="0" y="3641645"/>
              <a:ext cx="8280921" cy="1304740"/>
              <a:chOff x="0" y="0"/>
              <a:chExt cx="8280920" cy="1304738"/>
            </a:xfrm>
          </p:grpSpPr>
          <p:sp>
            <p:nvSpPr>
              <p:cNvPr id="170" name="Прямоугольник с закругленными углами"/>
              <p:cNvSpPr/>
              <p:nvPr/>
            </p:nvSpPr>
            <p:spPr>
              <a:xfrm>
                <a:off x="0" y="74597"/>
                <a:ext cx="8280921" cy="1155545"/>
              </a:xfrm>
              <a:prstGeom prst="roundRect">
                <a:avLst>
                  <a:gd name="adj" fmla="val 10000"/>
                </a:avLst>
              </a:prstGeom>
              <a:solidFill>
                <a:schemeClr val="accent1"/>
              </a:solidFill>
              <a:ln w="222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666750">
                  <a:lnSpc>
                    <a:spcPct val="90000"/>
                  </a:lnSpc>
                  <a:spcBef>
                    <a:spcPts val="1000"/>
                  </a:spcBef>
                  <a:defRPr sz="15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1" name="боли без физических поражений, связанные со страхом, депрессией, самовнушением пациента. Появляются в результате сильных эмоциональных переживаний и не поддаются лечению обезболивающими средствами."/>
              <p:cNvSpPr txBox="1"/>
              <p:nvPr/>
            </p:nvSpPr>
            <p:spPr>
              <a:xfrm>
                <a:off x="1771737" y="-1"/>
                <a:ext cx="6509182" cy="13047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7150" tIns="57150" rIns="57150" bIns="57150" numCol="1" anchor="ctr">
                <a:spAutoFit/>
              </a:bodyPr>
              <a:lstStyle>
                <a:lvl1pPr marL="274320" indent="-274320" defTabSz="666750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/>
                  <a:buChar char="•"/>
                  <a:defRPr sz="1500">
                    <a:solidFill>
                      <a:srgbClr val="BFBFB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lvl1pPr>
              </a:lstStyle>
              <a:p>
                <a:r>
                  <a:t>боли без физических поражений, связанные со страхом, депрессией, самовнушением пациента. Появляются в результате сильных эмоциональных переживаний и не поддаются лечению обезболивающими средствами. </a:t>
                </a:r>
                <a:endParaRPr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73" name="Прямоугольник с закругленными углами"/>
            <p:cNvSpPr/>
            <p:nvPr/>
          </p:nvSpPr>
          <p:spPr>
            <a:xfrm>
              <a:off x="115554" y="3831797"/>
              <a:ext cx="1656184" cy="924436"/>
            </a:xfrm>
            <a:prstGeom prst="roundRect">
              <a:avLst>
                <a:gd name="adj" fmla="val 10000"/>
              </a:avLst>
            </a:prstGeom>
            <a:blipFill rotWithShape="1">
              <a:blip r:embed="rId5"/>
              <a:srcRect/>
              <a:stretch>
                <a:fillRect/>
              </a:stretch>
            </a:blipFill>
            <a:ln w="222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500"/>
                </a:spcBef>
                <a:defRPr sz="2400">
                  <a:solidFill>
                    <a:srgbClr val="303030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3DED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Объект 2"/>
          <p:cNvSpPr txBox="1">
            <a:spLocks noGrp="1"/>
          </p:cNvSpPr>
          <p:nvPr>
            <p:ph type="body" idx="1"/>
          </p:nvPr>
        </p:nvSpPr>
        <p:spPr>
          <a:xfrm>
            <a:off x="179511" y="764703"/>
            <a:ext cx="6156178" cy="5544618"/>
          </a:xfrm>
          <a:prstGeom prst="rect">
            <a:avLst/>
          </a:prstGeom>
        </p:spPr>
        <p:txBody>
          <a:bodyPr/>
          <a:lstStyle/>
          <a:p>
            <a:pPr marL="0" indent="40233" defTabSz="804672">
              <a:spcBef>
                <a:spcPts val="600"/>
              </a:spcBef>
              <a:buSzTx/>
              <a:buNone/>
              <a:defRPr sz="2904" b="1" u="sng">
                <a:solidFill>
                  <a:srgbClr val="323B44"/>
                </a:solidFill>
                <a:effectLst>
                  <a:outerShdw blurRad="33528" dist="33528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По локализации:</a:t>
            </a:r>
            <a:endParaRPr sz="5632"/>
          </a:p>
          <a:p>
            <a:pPr marL="0" indent="40233" defTabSz="804672">
              <a:buSzTx/>
              <a:buNone/>
              <a:defRPr sz="2904" b="1" u="sng">
                <a:solidFill>
                  <a:srgbClr val="323B44"/>
                </a:solidFill>
                <a:effectLst>
                  <a:outerShdw blurRad="33528" dist="33528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sz="5632"/>
          </a:p>
          <a:p>
            <a:pPr marL="0" indent="40233" defTabSz="804672">
              <a:buSzTx/>
              <a:buNone/>
              <a:defRPr sz="2904" b="1" u="sng">
                <a:solidFill>
                  <a:srgbClr val="323B44"/>
                </a:solidFill>
                <a:effectLst>
                  <a:outerShdw blurRad="33528" dist="33528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sz="5632"/>
          </a:p>
          <a:p>
            <a:pPr marL="0" indent="40233" defTabSz="804672">
              <a:buSzTx/>
              <a:buNone/>
              <a:defRPr sz="6512" b="1" u="sng">
                <a:solidFill>
                  <a:srgbClr val="323B44"/>
                </a:solidFill>
              </a:defRPr>
            </a:pPr>
            <a:endParaRPr sz="5632"/>
          </a:p>
          <a:p>
            <a:pPr marL="0" indent="40233" defTabSz="804672">
              <a:buSzTx/>
              <a:buNone/>
              <a:defRPr sz="2112" b="1" u="sng">
                <a:solidFill>
                  <a:srgbClr val="262626"/>
                </a:solidFill>
                <a:effectLst>
                  <a:outerShdw blurRad="33528" dist="33528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По временным параметрам:</a:t>
            </a:r>
          </a:p>
          <a:p>
            <a:pPr marL="0" indent="40233" defTabSz="804672">
              <a:spcBef>
                <a:spcPts val="600"/>
              </a:spcBef>
              <a:buSzTx/>
              <a:buNone/>
              <a:defRPr sz="2904" b="1" u="sng">
                <a:solidFill>
                  <a:srgbClr val="323B44"/>
                </a:solidFill>
                <a:effectLst>
                  <a:outerShdw blurRad="33528" dist="33528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 </a:t>
            </a:r>
            <a:endParaRPr>
              <a:solidFill>
                <a:srgbClr val="00B050"/>
              </a:solidFill>
            </a:endParaRPr>
          </a:p>
          <a:p>
            <a:pPr marL="0" indent="40233" defTabSz="804672">
              <a:buSzTx/>
              <a:buNone/>
              <a:defRPr sz="2112">
                <a:solidFill>
                  <a:srgbClr val="323B44"/>
                </a:solidFill>
              </a:defRPr>
            </a:pPr>
            <a:endParaRPr>
              <a:solidFill>
                <a:srgbClr val="00B050"/>
              </a:solidFill>
            </a:endParaRPr>
          </a:p>
          <a:p>
            <a:pPr marL="0" indent="40233" defTabSz="804672">
              <a:buSzTx/>
              <a:buNone/>
              <a:defRPr sz="2112">
                <a:solidFill>
                  <a:srgbClr val="323B44"/>
                </a:solidFill>
              </a:defRPr>
            </a:pPr>
            <a:endParaRPr>
              <a:solidFill>
                <a:srgbClr val="00B050"/>
              </a:solidFill>
            </a:endParaRPr>
          </a:p>
          <a:p>
            <a:pPr marL="0" indent="40233" defTabSz="804672">
              <a:buSzTx/>
              <a:buNone/>
              <a:defRPr sz="2552">
                <a:solidFill>
                  <a:srgbClr val="323B44"/>
                </a:solidFill>
              </a:defRPr>
            </a:pPr>
            <a:endParaRPr>
              <a:solidFill>
                <a:srgbClr val="00B050"/>
              </a:solidFill>
            </a:endParaRPr>
          </a:p>
          <a:p>
            <a:pPr marL="241401" indent="-241401" defTabSz="804672">
              <a:defRPr sz="2904"/>
            </a:pPr>
            <a:endParaRPr>
              <a:solidFill>
                <a:srgbClr val="00B050"/>
              </a:solidFill>
            </a:endParaRPr>
          </a:p>
        </p:txBody>
      </p:sp>
      <p:grpSp>
        <p:nvGrpSpPr>
          <p:cNvPr id="192" name="Схема 1"/>
          <p:cNvGrpSpPr/>
          <p:nvPr/>
        </p:nvGrpSpPr>
        <p:grpSpPr>
          <a:xfrm>
            <a:off x="2051728" y="404664"/>
            <a:ext cx="6456692" cy="3122685"/>
            <a:chOff x="0" y="0"/>
            <a:chExt cx="6456690" cy="3122683"/>
          </a:xfrm>
        </p:grpSpPr>
        <p:grpSp>
          <p:nvGrpSpPr>
            <p:cNvPr id="179" name="Сгруппировать"/>
            <p:cNvGrpSpPr/>
            <p:nvPr/>
          </p:nvGrpSpPr>
          <p:grpSpPr>
            <a:xfrm>
              <a:off x="1800197" y="0"/>
              <a:ext cx="1964124" cy="1178474"/>
              <a:chOff x="0" y="0"/>
              <a:chExt cx="1964122" cy="1178473"/>
            </a:xfrm>
          </p:grpSpPr>
          <p:sp>
            <p:nvSpPr>
              <p:cNvPr id="177" name="Прямоугольник"/>
              <p:cNvSpPr/>
              <p:nvPr/>
            </p:nvSpPr>
            <p:spPr>
              <a:xfrm>
                <a:off x="0" y="-1"/>
                <a:ext cx="1964123" cy="1178475"/>
              </a:xfrm>
              <a:prstGeom prst="rect">
                <a:avLst/>
              </a:prstGeom>
              <a:gradFill flip="none" rotWithShape="1">
                <a:gsLst>
                  <a:gs pos="0">
                    <a:srgbClr val="E92929"/>
                  </a:gs>
                  <a:gs pos="76000">
                    <a:schemeClr val="accent1"/>
                  </a:gs>
                  <a:gs pos="100000">
                    <a:srgbClr val="9C0101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>
                <a:outerShdw blurRad="381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9558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8" name="Вертебральная и корешковая боль"/>
              <p:cNvSpPr txBox="1"/>
              <p:nvPr/>
            </p:nvSpPr>
            <p:spPr>
              <a:xfrm>
                <a:off x="0" y="125462"/>
                <a:ext cx="1964123" cy="9275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68580" tIns="68580" rIns="68580" bIns="68580" numCol="1" anchor="ctr">
                <a:spAutoFit/>
              </a:bodyPr>
              <a:lstStyle>
                <a:lvl1pPr algn="ctr">
                  <a:defRPr b="1">
                    <a:solidFill>
                      <a:srgbClr val="FFFFFF"/>
                    </a:solidFill>
                  </a:defRPr>
                </a:lvl1pPr>
              </a:lstStyle>
              <a:p>
                <a:r>
                  <a:t>Вертебральная и корешковая боль</a:t>
                </a:r>
              </a:p>
            </p:txBody>
          </p:sp>
        </p:grpSp>
        <p:grpSp>
          <p:nvGrpSpPr>
            <p:cNvPr id="182" name="Сгруппировать"/>
            <p:cNvGrpSpPr/>
            <p:nvPr/>
          </p:nvGrpSpPr>
          <p:grpSpPr>
            <a:xfrm>
              <a:off x="2376255" y="1944210"/>
              <a:ext cx="1964124" cy="1178474"/>
              <a:chOff x="0" y="0"/>
              <a:chExt cx="1964122" cy="1178473"/>
            </a:xfrm>
          </p:grpSpPr>
          <p:sp>
            <p:nvSpPr>
              <p:cNvPr id="180" name="Прямоугольник"/>
              <p:cNvSpPr/>
              <p:nvPr/>
            </p:nvSpPr>
            <p:spPr>
              <a:xfrm>
                <a:off x="0" y="-1"/>
                <a:ext cx="1964123" cy="1178475"/>
              </a:xfrm>
              <a:prstGeom prst="rect">
                <a:avLst/>
              </a:prstGeom>
              <a:gradFill flip="none" rotWithShape="1">
                <a:gsLst>
                  <a:gs pos="0">
                    <a:srgbClr val="E92929"/>
                  </a:gs>
                  <a:gs pos="76000">
                    <a:schemeClr val="accent1"/>
                  </a:gs>
                  <a:gs pos="100000">
                    <a:srgbClr val="9C0101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>
                <a:outerShdw blurRad="381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ts val="700"/>
                  </a:spcBef>
                  <a:defRPr sz="21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1" name="Боль в грудной клетке"/>
              <p:cNvSpPr txBox="1"/>
              <p:nvPr/>
            </p:nvSpPr>
            <p:spPr>
              <a:xfrm>
                <a:off x="0" y="100871"/>
                <a:ext cx="1964123" cy="9767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68580" tIns="68580" rIns="68580" bIns="68580" numCol="1" anchor="ctr">
                <a:spAutoFit/>
              </a:bodyPr>
              <a:lstStyle>
                <a:lvl1pPr algn="ctr">
                  <a:defRPr b="1">
                    <a:solidFill>
                      <a:srgbClr val="FFFFFF"/>
                    </a:solidFill>
                  </a:defRPr>
                </a:lvl1pPr>
              </a:lstStyle>
              <a:p>
                <a:r>
                  <a:t>Боль в грудной клетке </a:t>
                </a:r>
              </a:p>
            </p:txBody>
          </p:sp>
        </p:grpSp>
        <p:grpSp>
          <p:nvGrpSpPr>
            <p:cNvPr id="185" name="Сгруппировать"/>
            <p:cNvGrpSpPr/>
            <p:nvPr/>
          </p:nvGrpSpPr>
          <p:grpSpPr>
            <a:xfrm>
              <a:off x="0" y="1368155"/>
              <a:ext cx="2128815" cy="1067026"/>
              <a:chOff x="0" y="0"/>
              <a:chExt cx="2128814" cy="1067024"/>
            </a:xfrm>
          </p:grpSpPr>
          <p:sp>
            <p:nvSpPr>
              <p:cNvPr id="183" name="Прямоугольник"/>
              <p:cNvSpPr/>
              <p:nvPr/>
            </p:nvSpPr>
            <p:spPr>
              <a:xfrm>
                <a:off x="-1" y="0"/>
                <a:ext cx="2128816" cy="1067025"/>
              </a:xfrm>
              <a:prstGeom prst="rect">
                <a:avLst/>
              </a:prstGeom>
              <a:gradFill flip="none" rotWithShape="1">
                <a:gsLst>
                  <a:gs pos="0">
                    <a:srgbClr val="E92929"/>
                  </a:gs>
                  <a:gs pos="76000">
                    <a:schemeClr val="accent1"/>
                  </a:gs>
                  <a:gs pos="100000">
                    <a:srgbClr val="9C0101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>
                <a:outerShdw blurRad="381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700"/>
                  </a:spcBef>
                  <a:defRPr sz="19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4" name="Боль в голове и шеи"/>
              <p:cNvSpPr txBox="1"/>
              <p:nvPr/>
            </p:nvSpPr>
            <p:spPr>
              <a:xfrm>
                <a:off x="0" y="200305"/>
                <a:ext cx="2128815" cy="6664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72389" tIns="72389" rIns="72389" bIns="72389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sz="1900" b="1">
                    <a:solidFill>
                      <a:srgbClr val="FFFFFF"/>
                    </a:solidFill>
                  </a:defRPr>
                </a:lvl1pPr>
              </a:lstStyle>
              <a:p>
                <a:r>
                  <a:t>Боль в голове и шеи</a:t>
                </a:r>
              </a:p>
            </p:txBody>
          </p:sp>
        </p:grpSp>
        <p:grpSp>
          <p:nvGrpSpPr>
            <p:cNvPr id="188" name="Сгруппировать"/>
            <p:cNvGrpSpPr/>
            <p:nvPr/>
          </p:nvGrpSpPr>
          <p:grpSpPr>
            <a:xfrm>
              <a:off x="4492567" y="1727237"/>
              <a:ext cx="1964124" cy="1178474"/>
              <a:chOff x="0" y="0"/>
              <a:chExt cx="1964122" cy="1178473"/>
            </a:xfrm>
          </p:grpSpPr>
          <p:sp>
            <p:nvSpPr>
              <p:cNvPr id="186" name="Прямоугольник"/>
              <p:cNvSpPr/>
              <p:nvPr/>
            </p:nvSpPr>
            <p:spPr>
              <a:xfrm>
                <a:off x="0" y="-1"/>
                <a:ext cx="1964123" cy="1178475"/>
              </a:xfrm>
              <a:prstGeom prst="rect">
                <a:avLst/>
              </a:prstGeom>
              <a:gradFill flip="none" rotWithShape="1">
                <a:gsLst>
                  <a:gs pos="0">
                    <a:srgbClr val="E92929"/>
                  </a:gs>
                  <a:gs pos="76000">
                    <a:schemeClr val="accent1"/>
                  </a:gs>
                  <a:gs pos="100000">
                    <a:srgbClr val="9C0101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>
                <a:outerShdw blurRad="381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700"/>
                  </a:spcBef>
                  <a:defRPr sz="19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7" name="Боль в конечностях, костях"/>
              <p:cNvSpPr txBox="1"/>
              <p:nvPr/>
            </p:nvSpPr>
            <p:spPr>
              <a:xfrm>
                <a:off x="0" y="129786"/>
                <a:ext cx="1964123" cy="918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72389" tIns="72389" rIns="72389" bIns="72389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sz="1900" b="1">
                    <a:solidFill>
                      <a:srgbClr val="FFFFFF"/>
                    </a:solidFill>
                  </a:defRPr>
                </a:lvl1pPr>
              </a:lstStyle>
              <a:p>
                <a:r>
                  <a:t>Боль в конечностях, костях</a:t>
                </a:r>
              </a:p>
            </p:txBody>
          </p:sp>
        </p:grpSp>
        <p:grpSp>
          <p:nvGrpSpPr>
            <p:cNvPr id="191" name="Сгруппировать"/>
            <p:cNvGrpSpPr/>
            <p:nvPr/>
          </p:nvGrpSpPr>
          <p:grpSpPr>
            <a:xfrm>
              <a:off x="4248467" y="216021"/>
              <a:ext cx="1964124" cy="1145926"/>
              <a:chOff x="0" y="0"/>
              <a:chExt cx="1964122" cy="1145924"/>
            </a:xfrm>
          </p:grpSpPr>
          <p:sp>
            <p:nvSpPr>
              <p:cNvPr id="189" name="Прямоугольник"/>
              <p:cNvSpPr/>
              <p:nvPr/>
            </p:nvSpPr>
            <p:spPr>
              <a:xfrm>
                <a:off x="0" y="-1"/>
                <a:ext cx="1964123" cy="1145926"/>
              </a:xfrm>
              <a:prstGeom prst="rect">
                <a:avLst/>
              </a:prstGeom>
              <a:gradFill flip="none" rotWithShape="1">
                <a:gsLst>
                  <a:gs pos="0">
                    <a:srgbClr val="E92929"/>
                  </a:gs>
                  <a:gs pos="76000">
                    <a:schemeClr val="accent1"/>
                  </a:gs>
                  <a:gs pos="100000">
                    <a:srgbClr val="9C0101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>
                <a:outerShdw blurRad="381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700"/>
                  </a:spcBef>
                  <a:defRPr sz="19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0" name="Абдоминальная или тазовая боль"/>
              <p:cNvSpPr txBox="1"/>
              <p:nvPr/>
            </p:nvSpPr>
            <p:spPr>
              <a:xfrm>
                <a:off x="0" y="113512"/>
                <a:ext cx="1964123" cy="9189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72389" tIns="72389" rIns="72389" bIns="72389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sz="1900" b="1">
                    <a:solidFill>
                      <a:srgbClr val="FFFFFF"/>
                    </a:solidFill>
                  </a:defRPr>
                </a:lvl1pPr>
              </a:lstStyle>
              <a:p>
                <a:r>
                  <a:t>Абдоминальная или тазовая боль</a:t>
                </a:r>
              </a:p>
            </p:txBody>
          </p:sp>
        </p:grpSp>
      </p:grpSp>
      <p:grpSp>
        <p:nvGrpSpPr>
          <p:cNvPr id="199" name="Схема 3"/>
          <p:cNvGrpSpPr/>
          <p:nvPr/>
        </p:nvGrpSpPr>
        <p:grpSpPr>
          <a:xfrm>
            <a:off x="2962089" y="4254995"/>
            <a:ext cx="4895916" cy="1822749"/>
            <a:chOff x="0" y="0"/>
            <a:chExt cx="4895915" cy="1822748"/>
          </a:xfrm>
        </p:grpSpPr>
        <p:grpSp>
          <p:nvGrpSpPr>
            <p:cNvPr id="195" name="Сгруппировать"/>
            <p:cNvGrpSpPr/>
            <p:nvPr/>
          </p:nvGrpSpPr>
          <p:grpSpPr>
            <a:xfrm>
              <a:off x="0" y="0"/>
              <a:ext cx="4895916" cy="394149"/>
              <a:chOff x="0" y="0"/>
              <a:chExt cx="4895915" cy="394148"/>
            </a:xfrm>
          </p:grpSpPr>
          <p:sp>
            <p:nvSpPr>
              <p:cNvPr id="193" name="Прямоугольник"/>
              <p:cNvSpPr/>
              <p:nvPr/>
            </p:nvSpPr>
            <p:spPr>
              <a:xfrm>
                <a:off x="0" y="3035"/>
                <a:ext cx="4895916" cy="388079"/>
              </a:xfrm>
              <a:prstGeom prst="rect">
                <a:avLst/>
              </a:prstGeom>
              <a:gradFill flip="none" rotWithShape="1">
                <a:gsLst>
                  <a:gs pos="0">
                    <a:srgbClr val="E92929"/>
                  </a:gs>
                  <a:gs pos="76000">
                    <a:schemeClr val="accent1"/>
                  </a:gs>
                  <a:gs pos="100000">
                    <a:srgbClr val="9C0101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>
                <a:outerShdw blurRad="381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700"/>
                  </a:spcBef>
                  <a:defRPr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94" name="острая"/>
              <p:cNvSpPr txBox="1"/>
              <p:nvPr/>
            </p:nvSpPr>
            <p:spPr>
              <a:xfrm>
                <a:off x="0" y="-1"/>
                <a:ext cx="4895916" cy="3941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68580" tIns="68580" rIns="68580" bIns="68580" numCol="1" anchor="ctr">
                <a:spAutoFit/>
              </a:bodyPr>
              <a:lstStyle>
                <a:lvl1pPr algn="ctr" defTabSz="800100">
                  <a:lnSpc>
                    <a:spcPct val="90000"/>
                  </a:lnSpc>
                  <a:spcBef>
                    <a:spcPts val="700"/>
                  </a:spcBef>
                  <a:defRPr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lvl1pPr>
              </a:lstStyle>
              <a:p>
                <a:r>
                  <a:t>острая</a:t>
                </a:r>
              </a:p>
            </p:txBody>
          </p:sp>
        </p:grpSp>
        <p:grpSp>
          <p:nvGrpSpPr>
            <p:cNvPr id="198" name="Сгруппировать"/>
            <p:cNvGrpSpPr/>
            <p:nvPr/>
          </p:nvGrpSpPr>
          <p:grpSpPr>
            <a:xfrm>
              <a:off x="1512168" y="651110"/>
              <a:ext cx="2123974" cy="1171639"/>
              <a:chOff x="0" y="0"/>
              <a:chExt cx="2123973" cy="1171637"/>
            </a:xfrm>
          </p:grpSpPr>
          <p:sp>
            <p:nvSpPr>
              <p:cNvPr id="196" name="Прямоугольник"/>
              <p:cNvSpPr/>
              <p:nvPr/>
            </p:nvSpPr>
            <p:spPr>
              <a:xfrm>
                <a:off x="-1" y="0"/>
                <a:ext cx="2123975" cy="1171638"/>
              </a:xfrm>
              <a:prstGeom prst="rect">
                <a:avLst/>
              </a:prstGeom>
              <a:gradFill flip="none" rotWithShape="1">
                <a:gsLst>
                  <a:gs pos="0">
                    <a:srgbClr val="E92929"/>
                  </a:gs>
                  <a:gs pos="76000">
                    <a:schemeClr val="accent1"/>
                  </a:gs>
                  <a:gs pos="100000">
                    <a:srgbClr val="9C0101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>
                <a:outerShdw blurRad="381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700"/>
                  </a:spcBef>
                  <a:defRPr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97" name="хроническая"/>
              <p:cNvSpPr txBox="1"/>
              <p:nvPr/>
            </p:nvSpPr>
            <p:spPr>
              <a:xfrm>
                <a:off x="0" y="388744"/>
                <a:ext cx="2123974" cy="3941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68580" tIns="68580" rIns="68580" bIns="68580" numCol="1" anchor="ctr">
                <a:spAutoFit/>
              </a:bodyPr>
              <a:lstStyle>
                <a:lvl1pPr algn="ctr" defTabSz="800100">
                  <a:lnSpc>
                    <a:spcPct val="90000"/>
                  </a:lnSpc>
                  <a:spcBef>
                    <a:spcPts val="700"/>
                  </a:spcBef>
                  <a:defRPr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lvl1pPr>
              </a:lstStyle>
              <a:p>
                <a:r>
                  <a:t>хроническая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Заголовок 1"/>
          <p:cNvSpPr txBox="1">
            <a:spLocks noGrp="1"/>
          </p:cNvSpPr>
          <p:nvPr>
            <p:ph type="title"/>
          </p:nvPr>
        </p:nvSpPr>
        <p:spPr>
          <a:xfrm>
            <a:off x="683568" y="332656"/>
            <a:ext cx="6781801" cy="792088"/>
          </a:xfrm>
          <a:prstGeom prst="rect">
            <a:avLst/>
          </a:prstGeom>
        </p:spPr>
        <p:txBody>
          <a:bodyPr/>
          <a:lstStyle/>
          <a:p>
            <a:pPr>
              <a:defRPr sz="1600">
                <a:solidFill>
                  <a:srgbClr val="323B44"/>
                </a:solidFill>
              </a:defRPr>
            </a:pPr>
            <a:r>
              <a:t>По степени выраженности боли</a:t>
            </a:r>
            <a:br/>
            <a:endParaRPr/>
          </a:p>
        </p:txBody>
      </p:sp>
      <p:grpSp>
        <p:nvGrpSpPr>
          <p:cNvPr id="213" name="Объект 3"/>
          <p:cNvGrpSpPr/>
          <p:nvPr/>
        </p:nvGrpSpPr>
        <p:grpSpPr>
          <a:xfrm>
            <a:off x="761968" y="1113956"/>
            <a:ext cx="7260024" cy="1146320"/>
            <a:chOff x="0" y="0"/>
            <a:chExt cx="7260023" cy="1146318"/>
          </a:xfrm>
        </p:grpSpPr>
        <p:grpSp>
          <p:nvGrpSpPr>
            <p:cNvPr id="204" name="Сгруппировать"/>
            <p:cNvGrpSpPr/>
            <p:nvPr/>
          </p:nvGrpSpPr>
          <p:grpSpPr>
            <a:xfrm>
              <a:off x="0" y="0"/>
              <a:ext cx="1910533" cy="1146319"/>
              <a:chOff x="0" y="0"/>
              <a:chExt cx="1910532" cy="1146318"/>
            </a:xfrm>
          </p:grpSpPr>
          <p:sp>
            <p:nvSpPr>
              <p:cNvPr id="202" name="Прямоугольник с закругленными углами"/>
              <p:cNvSpPr/>
              <p:nvPr/>
            </p:nvSpPr>
            <p:spPr>
              <a:xfrm>
                <a:off x="0" y="0"/>
                <a:ext cx="1910533" cy="1146319"/>
              </a:xfrm>
              <a:prstGeom prst="roundRect">
                <a:avLst>
                  <a:gd name="adj" fmla="val 10000"/>
                </a:avLst>
              </a:prstGeom>
              <a:solidFill>
                <a:schemeClr val="accent1"/>
              </a:solidFill>
              <a:ln w="222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155700">
                  <a:lnSpc>
                    <a:spcPct val="90000"/>
                  </a:lnSpc>
                  <a:spcBef>
                    <a:spcPts val="1000"/>
                  </a:spcBef>
                  <a:defRPr sz="2600" b="1">
                    <a:solidFill>
                      <a:srgbClr val="BFBFBF"/>
                    </a:solidFill>
                  </a:defRPr>
                </a:pPr>
                <a:endParaRPr/>
              </a:p>
            </p:txBody>
          </p:sp>
          <p:sp>
            <p:nvSpPr>
              <p:cNvPr id="203" name="слабая"/>
              <p:cNvSpPr txBox="1"/>
              <p:nvPr/>
            </p:nvSpPr>
            <p:spPr>
              <a:xfrm>
                <a:off x="33575" y="290613"/>
                <a:ext cx="1843383" cy="5650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99060" tIns="99060" rIns="99060" bIns="99060" numCol="1" anchor="ctr">
                <a:spAutoFit/>
              </a:bodyPr>
              <a:lstStyle>
                <a:lvl1pPr marL="274320" indent="-274320" algn="ctr" defTabSz="1155700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Arial"/>
                  <a:buChar char="•"/>
                  <a:defRPr sz="2600" b="1">
                    <a:solidFill>
                      <a:srgbClr val="BFBFBF"/>
                    </a:solidFill>
                  </a:defRPr>
                </a:lvl1pPr>
              </a:lstStyle>
              <a:p>
                <a:r>
                  <a:t>слабая</a:t>
                </a:r>
              </a:p>
            </p:txBody>
          </p:sp>
        </p:grpSp>
        <p:sp>
          <p:nvSpPr>
            <p:cNvPr id="205" name="Стрелка"/>
            <p:cNvSpPr/>
            <p:nvPr/>
          </p:nvSpPr>
          <p:spPr>
            <a:xfrm>
              <a:off x="2101584" y="336253"/>
              <a:ext cx="405033" cy="47381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2A8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ts val="1000"/>
                </a:spcBef>
                <a:defRPr sz="21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08" name="Сгруппировать"/>
            <p:cNvGrpSpPr/>
            <p:nvPr/>
          </p:nvGrpSpPr>
          <p:grpSpPr>
            <a:xfrm>
              <a:off x="2674744" y="0"/>
              <a:ext cx="1910533" cy="1146319"/>
              <a:chOff x="0" y="0"/>
              <a:chExt cx="1910532" cy="1146318"/>
            </a:xfrm>
          </p:grpSpPr>
          <p:sp>
            <p:nvSpPr>
              <p:cNvPr id="206" name="Прямоугольник с закругленными углами"/>
              <p:cNvSpPr/>
              <p:nvPr/>
            </p:nvSpPr>
            <p:spPr>
              <a:xfrm>
                <a:off x="0" y="0"/>
                <a:ext cx="1910533" cy="1146319"/>
              </a:xfrm>
              <a:prstGeom prst="roundRect">
                <a:avLst>
                  <a:gd name="adj" fmla="val 10000"/>
                </a:avLst>
              </a:prstGeom>
              <a:solidFill>
                <a:schemeClr val="accent1"/>
              </a:solidFill>
              <a:ln w="222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155700">
                  <a:lnSpc>
                    <a:spcPct val="90000"/>
                  </a:lnSpc>
                  <a:spcBef>
                    <a:spcPts val="1000"/>
                  </a:spcBef>
                  <a:defRPr sz="2600" b="1">
                    <a:solidFill>
                      <a:srgbClr val="A6A6A6"/>
                    </a:solidFill>
                  </a:defRPr>
                </a:pPr>
                <a:endParaRPr/>
              </a:p>
            </p:txBody>
          </p:sp>
          <p:sp>
            <p:nvSpPr>
              <p:cNvPr id="207" name="умеренная"/>
              <p:cNvSpPr txBox="1"/>
              <p:nvPr/>
            </p:nvSpPr>
            <p:spPr>
              <a:xfrm>
                <a:off x="33575" y="118461"/>
                <a:ext cx="1843383" cy="9093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99060" tIns="99060" rIns="99060" bIns="99060" numCol="1" anchor="ctr">
                <a:spAutoFit/>
              </a:bodyPr>
              <a:lstStyle>
                <a:lvl1pPr marL="274320" indent="-274320" algn="ctr" defTabSz="1155700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Arial"/>
                  <a:buChar char="•"/>
                  <a:defRPr sz="2600" b="1">
                    <a:solidFill>
                      <a:srgbClr val="A6A6A6"/>
                    </a:solidFill>
                  </a:defRPr>
                </a:lvl1pPr>
              </a:lstStyle>
              <a:p>
                <a:r>
                  <a:t>умеренная</a:t>
                </a:r>
              </a:p>
            </p:txBody>
          </p:sp>
        </p:grpSp>
        <p:sp>
          <p:nvSpPr>
            <p:cNvPr id="209" name="Стрелка"/>
            <p:cNvSpPr/>
            <p:nvPr/>
          </p:nvSpPr>
          <p:spPr>
            <a:xfrm>
              <a:off x="4776331" y="336253"/>
              <a:ext cx="405033" cy="47381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2A8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ts val="1000"/>
                </a:spcBef>
                <a:defRPr sz="21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12" name="Сгруппировать"/>
            <p:cNvGrpSpPr/>
            <p:nvPr/>
          </p:nvGrpSpPr>
          <p:grpSpPr>
            <a:xfrm>
              <a:off x="5349491" y="0"/>
              <a:ext cx="1910533" cy="1146319"/>
              <a:chOff x="0" y="0"/>
              <a:chExt cx="1910532" cy="1146318"/>
            </a:xfrm>
          </p:grpSpPr>
          <p:sp>
            <p:nvSpPr>
              <p:cNvPr id="210" name="Прямоугольник с закругленными углами"/>
              <p:cNvSpPr/>
              <p:nvPr/>
            </p:nvSpPr>
            <p:spPr>
              <a:xfrm>
                <a:off x="0" y="0"/>
                <a:ext cx="1910533" cy="1146319"/>
              </a:xfrm>
              <a:prstGeom prst="roundRect">
                <a:avLst>
                  <a:gd name="adj" fmla="val 10000"/>
                </a:avLst>
              </a:prstGeom>
              <a:solidFill>
                <a:schemeClr val="accent1"/>
              </a:solidFill>
              <a:ln w="222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155700">
                  <a:lnSpc>
                    <a:spcPct val="90000"/>
                  </a:lnSpc>
                  <a:spcBef>
                    <a:spcPts val="1000"/>
                  </a:spcBef>
                  <a:defRPr sz="2600" b="1">
                    <a:solidFill>
                      <a:srgbClr val="BFBFBF"/>
                    </a:solidFill>
                  </a:defRPr>
                </a:pPr>
                <a:endParaRPr/>
              </a:p>
            </p:txBody>
          </p:sp>
          <p:sp>
            <p:nvSpPr>
              <p:cNvPr id="211" name="сильная"/>
              <p:cNvSpPr txBox="1"/>
              <p:nvPr/>
            </p:nvSpPr>
            <p:spPr>
              <a:xfrm>
                <a:off x="33574" y="290613"/>
                <a:ext cx="1843383" cy="5650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99060" tIns="99060" rIns="99060" bIns="99060" numCol="1" anchor="ctr">
                <a:spAutoFit/>
              </a:bodyPr>
              <a:lstStyle>
                <a:lvl1pPr marL="274320" indent="-274320" algn="ctr" defTabSz="1155700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Arial"/>
                  <a:buChar char="•"/>
                  <a:defRPr sz="2600" b="1">
                    <a:solidFill>
                      <a:srgbClr val="BFBFBF"/>
                    </a:solidFill>
                  </a:defRPr>
                </a:lvl1pPr>
              </a:lstStyle>
              <a:p>
                <a:r>
                  <a:t>сильная</a:t>
                </a:r>
              </a:p>
            </p:txBody>
          </p:sp>
        </p:grpSp>
      </p:grpSp>
      <p:pic>
        <p:nvPicPr>
          <p:cNvPr id="214" name="Рисунок 6" descr="Рисунок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536" y="3429000"/>
            <a:ext cx="8103269" cy="24627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NewsPrint">
  <a:themeElements>
    <a:clrScheme name="NewsPri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0000FF"/>
      </a:hlink>
      <a:folHlink>
        <a:srgbClr val="FF00FF"/>
      </a:folHlink>
    </a:clrScheme>
    <a:fontScheme name="NewsPrin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2225" cap="flat">
          <a:solidFill>
            <a:schemeClr val="accent1"/>
          </a:solidFill>
          <a:prstDash val="solid"/>
          <a:round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2225" cap="flat">
          <a:solidFill>
            <a:schemeClr val="accent1"/>
          </a:solidFill>
          <a:prstDash val="solid"/>
          <a:round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0000FF"/>
      </a:hlink>
      <a:folHlink>
        <a:srgbClr val="FF00FF"/>
      </a:folHlink>
    </a:clrScheme>
    <a:fontScheme name="NewsPrin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2225" cap="flat">
          <a:solidFill>
            <a:schemeClr val="accent1"/>
          </a:solidFill>
          <a:prstDash val="solid"/>
          <a:round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2225" cap="flat">
          <a:solidFill>
            <a:schemeClr val="accent1"/>
          </a:solidFill>
          <a:prstDash val="solid"/>
          <a:round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1613</Words>
  <Application>Microsoft Office PowerPoint</Application>
  <PresentationFormat>Экран (4:3)</PresentationFormat>
  <Paragraphs>322</Paragraphs>
  <Slides>49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65" baseType="lpstr">
      <vt:lpstr>Andalus</vt:lpstr>
      <vt:lpstr>Aparajita</vt:lpstr>
      <vt:lpstr>Arial</vt:lpstr>
      <vt:lpstr>Arial Black</vt:lpstr>
      <vt:lpstr>Calibri</vt:lpstr>
      <vt:lpstr>DokChampa</vt:lpstr>
      <vt:lpstr>Gabriola</vt:lpstr>
      <vt:lpstr>Gautami</vt:lpstr>
      <vt:lpstr>Georgia</vt:lpstr>
      <vt:lpstr>Helvetica</vt:lpstr>
      <vt:lpstr>Impact</vt:lpstr>
      <vt:lpstr>Palatino Linotype</vt:lpstr>
      <vt:lpstr>Segoe Script</vt:lpstr>
      <vt:lpstr>Segoe UI</vt:lpstr>
      <vt:lpstr>Times New Roman</vt:lpstr>
      <vt:lpstr>NewsPrint</vt:lpstr>
      <vt:lpstr>Лекарственная терапия болевого синдрома в онкологии</vt:lpstr>
      <vt:lpstr>У онкологических больных боль не является временным ощущением, биологической защитной роли не играет и сопровождается рядом сопутствующих нарушении в организме. Клиническая картинка зависит от пораженного органа , конституции больного, его психики и индивидуального порока чувствительности.   Патогенез таких состоянии достаточно сложен, поэтому в онкологии принято говорить о  хроническом болевом синдроме  </vt:lpstr>
      <vt:lpstr>Презентация PowerPoint</vt:lpstr>
      <vt:lpstr>Презентация PowerPoint</vt:lpstr>
      <vt:lpstr>Презентация PowerPoint</vt:lpstr>
      <vt:lpstr>     Классификация  В современных зарубежных монографиях в зависимости от принципа, положенного в основу классификации описаны следующие виды онкологической боли. По этиологии:</vt:lpstr>
      <vt:lpstr>Патофизиологическая классификация </vt:lpstr>
      <vt:lpstr>Презентация PowerPoint</vt:lpstr>
      <vt:lpstr>По степени выраженности боли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Ненаркотические  анальгетики.  Это группа препаратов включает в себя длинный список лекарственных средств разных типов. Однако их объединяет похожий принцип действия: происходит подавление фермента циклооксигеназы, который способствует развитию воспалительного процесса в организме.    Они обладают болеутоляющим, жаропонижающим, противовоспалительным и десенсибилизирующим эффектами.    Эти препараты в результате выраженного противовоспалительного действия называются "нестероидные противовоспалительные средства" (НПВС)      </vt:lpstr>
      <vt:lpstr>Презентация PowerPoint</vt:lpstr>
      <vt:lpstr>Неопиоидные анальгетики (I ступень)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Опиоидные анальгетики устраняют боль путем стимуляции специфических опиоидных рецепторов, регулирующих передачу и модулирование боли и расположенных преимущественно в головном и спинном мозге. Они тормозят освобождение возбуждающих медиаторов из афферентных нейронов и угнетают передачу болевого импульса в дорсальных рогах спинного мозга, а на супраспинальном уровне – нарушают передачу и модулирование боли    .                 </vt:lpstr>
      <vt:lpstr>Презентация PowerPoint</vt:lpstr>
      <vt:lpstr>Презентация PowerPoint</vt:lpstr>
      <vt:lpstr>Слабые опиоиды   (2ступень)</vt:lpstr>
      <vt:lpstr>Презентация PowerPoint</vt:lpstr>
      <vt:lpstr>Презентация PowerPoint</vt:lpstr>
      <vt:lpstr>На второй ступени обезболивающей терапии можно использовать ряд комбинированных препаратов. </vt:lpstr>
      <vt:lpstr>Рациональная комбинация двух рекомендуемых ВОЗ анальгетиков в 1 таблетке</vt:lpstr>
      <vt:lpstr>Презентация PowerPoint</vt:lpstr>
      <vt:lpstr>Сильные опиоиды (3 ступень)</vt:lpstr>
      <vt:lpstr>Презентация PowerPoint</vt:lpstr>
      <vt:lpstr>Презентация PowerPoint</vt:lpstr>
      <vt:lpstr>Суммируется вся доза морфина гидрохлорида, введенная за сутки, включая то количество препарата, которое потребовалось для купирования прорывов боли. Затем вычисляется соот‑ ветствующая эквианальгетическая доза перорального морфина (или иного опиоида) . Так, для определения суточной дозы перорального морфина сульфата необходимо суточную дозу парентерального морфина гидрохлорида (п/ к или в / в) увеличить в 2–3 раза. С учетом пролонгированной формы препарата, полученную суточную дозу морфина сульфата необходимо разделить на 2 приема. В дальнейшем подо‑ бранную дозу можно корректировать, увеличивая ее не более чем на 30% в сутки при недостаточной эффективности, </vt:lpstr>
      <vt:lpstr>Презентация PowerPoint</vt:lpstr>
      <vt:lpstr>. Препараты на основе фентанила. Оригинальная лекарственная форма для трансдермального использования содержит фентанил в различной дозировке (25, 50, 75, 100 мкг/час) и представлена в виде пластыря. Доза препарата зависит от размера пластыря, который наклеивается на сухую интактную кожу в верхней половине туловища. Длительность действия препарата составляет 72 часа. Его чрескожное использование особенно удобно, так как исключа‑ются энтеральный путь введения и инъекции. </vt:lpstr>
      <vt:lpstr>Препарат на основе бупренорфина Препарат выпускается в трех дозировках: 35 мкг/ час; 52,5 мкг/ час и 70 мкг/час, что соответствует количествам бупренорфина 0,8; 1,2 и 1,6 мг за 24 часа. Действие продолжается до 96 часов.</vt:lpstr>
      <vt:lpstr>Презентация PowerPoint</vt:lpstr>
      <vt:lpstr>Презентация PowerPoint</vt:lpstr>
      <vt:lpstr>Презентация PowerPoint</vt:lpstr>
      <vt:lpstr>ЧРЕСКОЖНЫЙ НЕЙРОЛИЗИС Процедура выполняется чрескожным (передним либо задним доступами, под контролем УЗИ или КТ. Для нейролизиса необходим 1%-ный раствор лидокаина с целью местной анестезии, 0,5%-ный раствор наропина для блокады чревного сплетения и 96%-ный раствор этилового спирта – как нейролитик. Применяются иглы длиной 15-20 см и диаметром 22 G с мандренами (так называемые иглы chibo).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Лекарственная терапия болевого синдрома в онкологии</dc:title>
  <dc:creator>Петров Николай Владимирович</dc:creator>
  <cp:lastModifiedBy>Алексей</cp:lastModifiedBy>
  <cp:revision>44</cp:revision>
  <dcterms:modified xsi:type="dcterms:W3CDTF">2018-10-15T19:24:43Z</dcterms:modified>
</cp:coreProperties>
</file>